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1"/>
  </p:notesMasterIdLst>
  <p:sldIdLst>
    <p:sldId id="256" r:id="rId2"/>
    <p:sldId id="354" r:id="rId3"/>
    <p:sldId id="365" r:id="rId4"/>
    <p:sldId id="366" r:id="rId5"/>
    <p:sldId id="367" r:id="rId6"/>
    <p:sldId id="372" r:id="rId7"/>
    <p:sldId id="373" r:id="rId8"/>
    <p:sldId id="374" r:id="rId9"/>
    <p:sldId id="375" r:id="rId10"/>
    <p:sldId id="322" r:id="rId11"/>
    <p:sldId id="333" r:id="rId12"/>
    <p:sldId id="324" r:id="rId13"/>
    <p:sldId id="384" r:id="rId14"/>
    <p:sldId id="385" r:id="rId15"/>
    <p:sldId id="370" r:id="rId16"/>
    <p:sldId id="369" r:id="rId17"/>
    <p:sldId id="371" r:id="rId18"/>
    <p:sldId id="377" r:id="rId19"/>
    <p:sldId id="383" r:id="rId20"/>
    <p:sldId id="325" r:id="rId21"/>
    <p:sldId id="378" r:id="rId22"/>
    <p:sldId id="287" r:id="rId23"/>
    <p:sldId id="328" r:id="rId24"/>
    <p:sldId id="329" r:id="rId25"/>
    <p:sldId id="326" r:id="rId26"/>
    <p:sldId id="357" r:id="rId27"/>
    <p:sldId id="339" r:id="rId28"/>
    <p:sldId id="332" r:id="rId29"/>
    <p:sldId id="342" r:id="rId30"/>
    <p:sldId id="376" r:id="rId31"/>
    <p:sldId id="336" r:id="rId32"/>
    <p:sldId id="337" r:id="rId33"/>
    <p:sldId id="338" r:id="rId34"/>
    <p:sldId id="288" r:id="rId35"/>
    <p:sldId id="302" r:id="rId36"/>
    <p:sldId id="327" r:id="rId37"/>
    <p:sldId id="363" r:id="rId38"/>
    <p:sldId id="364" r:id="rId39"/>
    <p:sldId id="305" r:id="rId40"/>
    <p:sldId id="307" r:id="rId41"/>
    <p:sldId id="379" r:id="rId42"/>
    <p:sldId id="381" r:id="rId43"/>
    <p:sldId id="382" r:id="rId44"/>
    <p:sldId id="361" r:id="rId45"/>
    <p:sldId id="362" r:id="rId46"/>
    <p:sldId id="380" r:id="rId47"/>
    <p:sldId id="334" r:id="rId48"/>
    <p:sldId id="335" r:id="rId49"/>
    <p:sldId id="283" r:id="rId50"/>
  </p:sldIdLst>
  <p:sldSz cx="9144000" cy="5143500" type="screen16x9"/>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2800" kern="1200">
        <a:solidFill>
          <a:schemeClr val="tx1"/>
        </a:solidFill>
        <a:latin typeface="Times New Roman" pitchFamily="18" charset="0"/>
        <a:ea typeface="MS PGothic" pitchFamily="34" charset="-128"/>
        <a:cs typeface="+mn-cs"/>
      </a:defRPr>
    </a:lvl6pPr>
    <a:lvl7pPr marL="2743200" algn="l" defTabSz="914400" rtl="0" eaLnBrk="1" latinLnBrk="0" hangingPunct="1">
      <a:defRPr sz="2800" kern="1200">
        <a:solidFill>
          <a:schemeClr val="tx1"/>
        </a:solidFill>
        <a:latin typeface="Times New Roman" pitchFamily="18" charset="0"/>
        <a:ea typeface="MS PGothic" pitchFamily="34" charset="-128"/>
        <a:cs typeface="+mn-cs"/>
      </a:defRPr>
    </a:lvl7pPr>
    <a:lvl8pPr marL="3200400" algn="l" defTabSz="914400" rtl="0" eaLnBrk="1" latinLnBrk="0" hangingPunct="1">
      <a:defRPr sz="2800" kern="1200">
        <a:solidFill>
          <a:schemeClr val="tx1"/>
        </a:solidFill>
        <a:latin typeface="Times New Roman" pitchFamily="18" charset="0"/>
        <a:ea typeface="MS PGothic" pitchFamily="34" charset="-128"/>
        <a:cs typeface="+mn-cs"/>
      </a:defRPr>
    </a:lvl8pPr>
    <a:lvl9pPr marL="3657600" algn="l" defTabSz="914400" rtl="0" eaLnBrk="1" latinLnBrk="0" hangingPunct="1">
      <a:defRPr sz="2800" kern="1200">
        <a:solidFill>
          <a:schemeClr val="tx1"/>
        </a:solidFill>
        <a:latin typeface="Times New Roman" pitchFamily="18"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60036"/>
    <a:srgbClr val="8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3" autoAdjust="0"/>
    <p:restoredTop sz="88336" autoAdjust="0"/>
  </p:normalViewPr>
  <p:slideViewPr>
    <p:cSldViewPr snapToGrid="0">
      <p:cViewPr varScale="1">
        <p:scale>
          <a:sx n="129" d="100"/>
          <a:sy n="129" d="100"/>
        </p:scale>
        <p:origin x="1038" y="138"/>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6" d="100"/>
          <a:sy n="46" d="100"/>
        </p:scale>
        <p:origin x="-2658"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F24510-AB97-4ACC-8CBC-6EFE6E631513}"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7DDE911B-4BD3-457B-B0F4-9D52BA094E6E}">
      <dgm:prSet/>
      <dgm:spPr/>
      <dgm:t>
        <a:bodyPr/>
        <a:lstStyle/>
        <a:p>
          <a:r>
            <a:rPr lang="en-US" dirty="0"/>
            <a:t>Distributed because of </a:t>
          </a:r>
          <a:r>
            <a:rPr lang="en-US" b="1" dirty="0"/>
            <a:t>people</a:t>
          </a:r>
        </a:p>
      </dgm:t>
    </dgm:pt>
    <dgm:pt modelId="{07FC539F-2898-4187-9CBA-1E247F4EDCFE}" type="parTrans" cxnId="{4329EE35-0042-4FDF-96D2-96E038CCE5AF}">
      <dgm:prSet/>
      <dgm:spPr/>
      <dgm:t>
        <a:bodyPr/>
        <a:lstStyle/>
        <a:p>
          <a:endParaRPr lang="en-US"/>
        </a:p>
      </dgm:t>
    </dgm:pt>
    <dgm:pt modelId="{90F849A9-80EA-4E12-B161-3A9CEA8DAB3F}" type="sibTrans" cxnId="{4329EE35-0042-4FDF-96D2-96E038CCE5AF}">
      <dgm:prSet/>
      <dgm:spPr/>
      <dgm:t>
        <a:bodyPr/>
        <a:lstStyle/>
        <a:p>
          <a:endParaRPr lang="en-US"/>
        </a:p>
      </dgm:t>
    </dgm:pt>
    <dgm:pt modelId="{D9277115-AD99-4E2E-A79F-10EC4359B6D1}">
      <dgm:prSet/>
      <dgm:spPr/>
      <dgm:t>
        <a:bodyPr/>
        <a:lstStyle/>
        <a:p>
          <a:r>
            <a:rPr lang="en-US" dirty="0"/>
            <a:t>Not because of </a:t>
          </a:r>
          <a:r>
            <a:rPr lang="en-US" b="1" dirty="0"/>
            <a:t>machines</a:t>
          </a:r>
          <a:r>
            <a:rPr lang="en-US" dirty="0"/>
            <a:t>.</a:t>
          </a:r>
        </a:p>
      </dgm:t>
    </dgm:pt>
    <dgm:pt modelId="{BDCA116C-8970-4FC6-8CAC-CFF36A9CE41B}" type="parTrans" cxnId="{9FE68068-ADB2-4E98-BC26-A54B2F900577}">
      <dgm:prSet/>
      <dgm:spPr/>
      <dgm:t>
        <a:bodyPr/>
        <a:lstStyle/>
        <a:p>
          <a:endParaRPr lang="en-US"/>
        </a:p>
      </dgm:t>
    </dgm:pt>
    <dgm:pt modelId="{EE25A00B-30BC-4A2B-833D-BC2741D61C61}" type="sibTrans" cxnId="{9FE68068-ADB2-4E98-BC26-A54B2F900577}">
      <dgm:prSet/>
      <dgm:spPr/>
      <dgm:t>
        <a:bodyPr/>
        <a:lstStyle/>
        <a:p>
          <a:endParaRPr lang="en-US"/>
        </a:p>
      </dgm:t>
    </dgm:pt>
    <dgm:pt modelId="{59E65726-E508-4D93-B3B4-A66463352CCB}">
      <dgm:prSet/>
      <dgm:spPr/>
      <dgm:t>
        <a:bodyPr/>
        <a:lstStyle/>
        <a:p>
          <a:r>
            <a:rPr lang="en-US"/>
            <a:t>Our goal is to satisfy all these constraints.</a:t>
          </a:r>
        </a:p>
      </dgm:t>
    </dgm:pt>
    <dgm:pt modelId="{DDD8668D-465F-4354-8CFE-E86D59A952E3}" type="parTrans" cxnId="{541D3CCF-CA6A-476D-A101-209816009420}">
      <dgm:prSet/>
      <dgm:spPr/>
      <dgm:t>
        <a:bodyPr/>
        <a:lstStyle/>
        <a:p>
          <a:endParaRPr lang="en-US"/>
        </a:p>
      </dgm:t>
    </dgm:pt>
    <dgm:pt modelId="{C1C038F6-5F35-454E-AFCC-0411A35762F4}" type="sibTrans" cxnId="{541D3CCF-CA6A-476D-A101-209816009420}">
      <dgm:prSet/>
      <dgm:spPr/>
      <dgm:t>
        <a:bodyPr/>
        <a:lstStyle/>
        <a:p>
          <a:endParaRPr lang="en-US"/>
        </a:p>
      </dgm:t>
    </dgm:pt>
    <dgm:pt modelId="{67F240B3-F372-4672-97DC-DC3C039AE9F1}" type="pres">
      <dgm:prSet presAssocID="{48F24510-AB97-4ACC-8CBC-6EFE6E631513}" presName="root" presStyleCnt="0">
        <dgm:presLayoutVars>
          <dgm:dir/>
          <dgm:resizeHandles val="exact"/>
        </dgm:presLayoutVars>
      </dgm:prSet>
      <dgm:spPr/>
    </dgm:pt>
    <dgm:pt modelId="{D7C7218C-39F7-4CFE-8E4E-FABA55E892AE}" type="pres">
      <dgm:prSet presAssocID="{7DDE911B-4BD3-457B-B0F4-9D52BA094E6E}" presName="compNode" presStyleCnt="0"/>
      <dgm:spPr/>
    </dgm:pt>
    <dgm:pt modelId="{A65E6145-2598-496B-8304-6A0F63FDCAE0}" type="pres">
      <dgm:prSet presAssocID="{7DDE911B-4BD3-457B-B0F4-9D52BA094E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290442F-3FDC-4102-A1A5-0F814A0D6D37}" type="pres">
      <dgm:prSet presAssocID="{7DDE911B-4BD3-457B-B0F4-9D52BA094E6E}" presName="spaceRect" presStyleCnt="0"/>
      <dgm:spPr/>
    </dgm:pt>
    <dgm:pt modelId="{4D4979EA-3F36-4736-8C22-7EAE3D40608F}" type="pres">
      <dgm:prSet presAssocID="{7DDE911B-4BD3-457B-B0F4-9D52BA094E6E}" presName="textRect" presStyleLbl="revTx" presStyleIdx="0" presStyleCnt="3">
        <dgm:presLayoutVars>
          <dgm:chMax val="1"/>
          <dgm:chPref val="1"/>
        </dgm:presLayoutVars>
      </dgm:prSet>
      <dgm:spPr/>
    </dgm:pt>
    <dgm:pt modelId="{68F99A90-CA3D-48DF-91F6-71D60D0DE1EC}" type="pres">
      <dgm:prSet presAssocID="{90F849A9-80EA-4E12-B161-3A9CEA8DAB3F}" presName="sibTrans" presStyleCnt="0"/>
      <dgm:spPr/>
    </dgm:pt>
    <dgm:pt modelId="{560BC29A-1530-4D52-BDDF-9898B121FD33}" type="pres">
      <dgm:prSet presAssocID="{D9277115-AD99-4E2E-A79F-10EC4359B6D1}" presName="compNode" presStyleCnt="0"/>
      <dgm:spPr/>
    </dgm:pt>
    <dgm:pt modelId="{B1B9B46F-4F1D-40D5-9465-78E9A7A4B244}" type="pres">
      <dgm:prSet presAssocID="{D9277115-AD99-4E2E-A79F-10EC4359B6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w blade"/>
        </a:ext>
      </dgm:extLst>
    </dgm:pt>
    <dgm:pt modelId="{7F6F7107-813F-46AF-89ED-DE53B3C8EE41}" type="pres">
      <dgm:prSet presAssocID="{D9277115-AD99-4E2E-A79F-10EC4359B6D1}" presName="spaceRect" presStyleCnt="0"/>
      <dgm:spPr/>
    </dgm:pt>
    <dgm:pt modelId="{426400A1-33CE-4EBA-BED9-813899D97BA3}" type="pres">
      <dgm:prSet presAssocID="{D9277115-AD99-4E2E-A79F-10EC4359B6D1}" presName="textRect" presStyleLbl="revTx" presStyleIdx="1" presStyleCnt="3">
        <dgm:presLayoutVars>
          <dgm:chMax val="1"/>
          <dgm:chPref val="1"/>
        </dgm:presLayoutVars>
      </dgm:prSet>
      <dgm:spPr/>
    </dgm:pt>
    <dgm:pt modelId="{4C47E5A3-224B-4314-8C96-9EAEE9A5D87B}" type="pres">
      <dgm:prSet presAssocID="{EE25A00B-30BC-4A2B-833D-BC2741D61C61}" presName="sibTrans" presStyleCnt="0"/>
      <dgm:spPr/>
    </dgm:pt>
    <dgm:pt modelId="{37AC76BA-3A9E-492C-A8B6-E254DF336659}" type="pres">
      <dgm:prSet presAssocID="{59E65726-E508-4D93-B3B4-A66463352CCB}" presName="compNode" presStyleCnt="0"/>
      <dgm:spPr/>
    </dgm:pt>
    <dgm:pt modelId="{E513AA7B-2E84-4A7E-9A3E-5B801F54CA1D}" type="pres">
      <dgm:prSet presAssocID="{59E65726-E508-4D93-B3B4-A66463352C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D490DF5B-28C0-421E-A8A3-2C4C86B775A0}" type="pres">
      <dgm:prSet presAssocID="{59E65726-E508-4D93-B3B4-A66463352CCB}" presName="spaceRect" presStyleCnt="0"/>
      <dgm:spPr/>
    </dgm:pt>
    <dgm:pt modelId="{691FDC9A-AF9A-4758-88EE-C209B9E52C0F}" type="pres">
      <dgm:prSet presAssocID="{59E65726-E508-4D93-B3B4-A66463352CCB}" presName="textRect" presStyleLbl="revTx" presStyleIdx="2" presStyleCnt="3">
        <dgm:presLayoutVars>
          <dgm:chMax val="1"/>
          <dgm:chPref val="1"/>
        </dgm:presLayoutVars>
      </dgm:prSet>
      <dgm:spPr/>
    </dgm:pt>
  </dgm:ptLst>
  <dgm:cxnLst>
    <dgm:cxn modelId="{86D6D40B-22FE-41DB-8599-DA6B0C612C35}" type="presOf" srcId="{7DDE911B-4BD3-457B-B0F4-9D52BA094E6E}" destId="{4D4979EA-3F36-4736-8C22-7EAE3D40608F}" srcOrd="0" destOrd="0" presId="urn:microsoft.com/office/officeart/2018/2/layout/IconLabelList"/>
    <dgm:cxn modelId="{4329EE35-0042-4FDF-96D2-96E038CCE5AF}" srcId="{48F24510-AB97-4ACC-8CBC-6EFE6E631513}" destId="{7DDE911B-4BD3-457B-B0F4-9D52BA094E6E}" srcOrd="0" destOrd="0" parTransId="{07FC539F-2898-4187-9CBA-1E247F4EDCFE}" sibTransId="{90F849A9-80EA-4E12-B161-3A9CEA8DAB3F}"/>
    <dgm:cxn modelId="{1D34753D-3A5A-4AC3-AFEA-90D5262CCAA8}" type="presOf" srcId="{48F24510-AB97-4ACC-8CBC-6EFE6E631513}" destId="{67F240B3-F372-4672-97DC-DC3C039AE9F1}" srcOrd="0" destOrd="0" presId="urn:microsoft.com/office/officeart/2018/2/layout/IconLabelList"/>
    <dgm:cxn modelId="{9FE68068-ADB2-4E98-BC26-A54B2F900577}" srcId="{48F24510-AB97-4ACC-8CBC-6EFE6E631513}" destId="{D9277115-AD99-4E2E-A79F-10EC4359B6D1}" srcOrd="1" destOrd="0" parTransId="{BDCA116C-8970-4FC6-8CAC-CFF36A9CE41B}" sibTransId="{EE25A00B-30BC-4A2B-833D-BC2741D61C61}"/>
    <dgm:cxn modelId="{5A932C79-688C-41DC-AE90-C53FFCDF6A5F}" type="presOf" srcId="{59E65726-E508-4D93-B3B4-A66463352CCB}" destId="{691FDC9A-AF9A-4758-88EE-C209B9E52C0F}" srcOrd="0" destOrd="0" presId="urn:microsoft.com/office/officeart/2018/2/layout/IconLabelList"/>
    <dgm:cxn modelId="{54922B97-26D3-4278-B2C2-0C03FC25D852}" type="presOf" srcId="{D9277115-AD99-4E2E-A79F-10EC4359B6D1}" destId="{426400A1-33CE-4EBA-BED9-813899D97BA3}" srcOrd="0" destOrd="0" presId="urn:microsoft.com/office/officeart/2018/2/layout/IconLabelList"/>
    <dgm:cxn modelId="{541D3CCF-CA6A-476D-A101-209816009420}" srcId="{48F24510-AB97-4ACC-8CBC-6EFE6E631513}" destId="{59E65726-E508-4D93-B3B4-A66463352CCB}" srcOrd="2" destOrd="0" parTransId="{DDD8668D-465F-4354-8CFE-E86D59A952E3}" sibTransId="{C1C038F6-5F35-454E-AFCC-0411A35762F4}"/>
    <dgm:cxn modelId="{52B6D2E9-D160-4661-BA84-2B6E8DD11721}" type="presParOf" srcId="{67F240B3-F372-4672-97DC-DC3C039AE9F1}" destId="{D7C7218C-39F7-4CFE-8E4E-FABA55E892AE}" srcOrd="0" destOrd="0" presId="urn:microsoft.com/office/officeart/2018/2/layout/IconLabelList"/>
    <dgm:cxn modelId="{CEFDA1C7-E0FE-42BA-97F4-E877E089AE67}" type="presParOf" srcId="{D7C7218C-39F7-4CFE-8E4E-FABA55E892AE}" destId="{A65E6145-2598-496B-8304-6A0F63FDCAE0}" srcOrd="0" destOrd="0" presId="urn:microsoft.com/office/officeart/2018/2/layout/IconLabelList"/>
    <dgm:cxn modelId="{605ABB2A-60B5-4FEA-99FA-C1331618D420}" type="presParOf" srcId="{D7C7218C-39F7-4CFE-8E4E-FABA55E892AE}" destId="{5290442F-3FDC-4102-A1A5-0F814A0D6D37}" srcOrd="1" destOrd="0" presId="urn:microsoft.com/office/officeart/2018/2/layout/IconLabelList"/>
    <dgm:cxn modelId="{A049E3D4-A2CB-4568-8A7B-8A6630BF77B4}" type="presParOf" srcId="{D7C7218C-39F7-4CFE-8E4E-FABA55E892AE}" destId="{4D4979EA-3F36-4736-8C22-7EAE3D40608F}" srcOrd="2" destOrd="0" presId="urn:microsoft.com/office/officeart/2018/2/layout/IconLabelList"/>
    <dgm:cxn modelId="{52296300-AD51-4D52-8D1A-47F797064B5A}" type="presParOf" srcId="{67F240B3-F372-4672-97DC-DC3C039AE9F1}" destId="{68F99A90-CA3D-48DF-91F6-71D60D0DE1EC}" srcOrd="1" destOrd="0" presId="urn:microsoft.com/office/officeart/2018/2/layout/IconLabelList"/>
    <dgm:cxn modelId="{AE35E87B-040E-4EE0-8A1E-33127300C46D}" type="presParOf" srcId="{67F240B3-F372-4672-97DC-DC3C039AE9F1}" destId="{560BC29A-1530-4D52-BDDF-9898B121FD33}" srcOrd="2" destOrd="0" presId="urn:microsoft.com/office/officeart/2018/2/layout/IconLabelList"/>
    <dgm:cxn modelId="{E3B54D79-09AC-4B0C-A45C-0A3AEFF1CC39}" type="presParOf" srcId="{560BC29A-1530-4D52-BDDF-9898B121FD33}" destId="{B1B9B46F-4F1D-40D5-9465-78E9A7A4B244}" srcOrd="0" destOrd="0" presId="urn:microsoft.com/office/officeart/2018/2/layout/IconLabelList"/>
    <dgm:cxn modelId="{6D9D7CCF-5B31-456D-AACE-58DC6CFE35FD}" type="presParOf" srcId="{560BC29A-1530-4D52-BDDF-9898B121FD33}" destId="{7F6F7107-813F-46AF-89ED-DE53B3C8EE41}" srcOrd="1" destOrd="0" presId="urn:microsoft.com/office/officeart/2018/2/layout/IconLabelList"/>
    <dgm:cxn modelId="{B44A2BFB-A95A-42D9-9082-0981F4A061F5}" type="presParOf" srcId="{560BC29A-1530-4D52-BDDF-9898B121FD33}" destId="{426400A1-33CE-4EBA-BED9-813899D97BA3}" srcOrd="2" destOrd="0" presId="urn:microsoft.com/office/officeart/2018/2/layout/IconLabelList"/>
    <dgm:cxn modelId="{7A598842-671A-44C1-BD99-CBD14BE3BC7C}" type="presParOf" srcId="{67F240B3-F372-4672-97DC-DC3C039AE9F1}" destId="{4C47E5A3-224B-4314-8C96-9EAEE9A5D87B}" srcOrd="3" destOrd="0" presId="urn:microsoft.com/office/officeart/2018/2/layout/IconLabelList"/>
    <dgm:cxn modelId="{733FAFF4-6972-4E98-B210-9463B31A29AA}" type="presParOf" srcId="{67F240B3-F372-4672-97DC-DC3C039AE9F1}" destId="{37AC76BA-3A9E-492C-A8B6-E254DF336659}" srcOrd="4" destOrd="0" presId="urn:microsoft.com/office/officeart/2018/2/layout/IconLabelList"/>
    <dgm:cxn modelId="{C1B57618-3BCE-41FD-9971-3A81632B8FAE}" type="presParOf" srcId="{37AC76BA-3A9E-492C-A8B6-E254DF336659}" destId="{E513AA7B-2E84-4A7E-9A3E-5B801F54CA1D}" srcOrd="0" destOrd="0" presId="urn:microsoft.com/office/officeart/2018/2/layout/IconLabelList"/>
    <dgm:cxn modelId="{6370DCDE-5311-4E08-B25C-B4266AF46D3D}" type="presParOf" srcId="{37AC76BA-3A9E-492C-A8B6-E254DF336659}" destId="{D490DF5B-28C0-421E-A8A3-2C4C86B775A0}" srcOrd="1" destOrd="0" presId="urn:microsoft.com/office/officeart/2018/2/layout/IconLabelList"/>
    <dgm:cxn modelId="{B17DD711-A019-49AE-AB1B-3AA673C79266}" type="presParOf" srcId="{37AC76BA-3A9E-492C-A8B6-E254DF336659}" destId="{691FDC9A-AF9A-4758-88EE-C209B9E52C0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E6145-2598-496B-8304-6A0F63FDCAE0}">
      <dsp:nvSpPr>
        <dsp:cNvPr id="0" name=""/>
        <dsp:cNvSpPr/>
      </dsp:nvSpPr>
      <dsp:spPr>
        <a:xfrm>
          <a:off x="813551" y="521525"/>
          <a:ext cx="1088414" cy="1088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4979EA-3F36-4736-8C22-7EAE3D40608F}">
      <dsp:nvSpPr>
        <dsp:cNvPr id="0" name=""/>
        <dsp:cNvSpPr/>
      </dsp:nvSpPr>
      <dsp:spPr>
        <a:xfrm>
          <a:off x="148409"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Distributed because of </a:t>
          </a:r>
          <a:r>
            <a:rPr lang="en-US" sz="2000" b="1" kern="1200" dirty="0"/>
            <a:t>people</a:t>
          </a:r>
        </a:p>
      </dsp:txBody>
      <dsp:txXfrm>
        <a:off x="148409" y="1929109"/>
        <a:ext cx="2418699" cy="720000"/>
      </dsp:txXfrm>
    </dsp:sp>
    <dsp:sp modelId="{B1B9B46F-4F1D-40D5-9465-78E9A7A4B244}">
      <dsp:nvSpPr>
        <dsp:cNvPr id="0" name=""/>
        <dsp:cNvSpPr/>
      </dsp:nvSpPr>
      <dsp:spPr>
        <a:xfrm>
          <a:off x="3655523" y="521525"/>
          <a:ext cx="1088414" cy="1088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6400A1-33CE-4EBA-BED9-813899D97BA3}">
      <dsp:nvSpPr>
        <dsp:cNvPr id="0" name=""/>
        <dsp:cNvSpPr/>
      </dsp:nvSpPr>
      <dsp:spPr>
        <a:xfrm>
          <a:off x="2990381"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Not because of </a:t>
          </a:r>
          <a:r>
            <a:rPr lang="en-US" sz="2000" b="1" kern="1200" dirty="0"/>
            <a:t>machines</a:t>
          </a:r>
          <a:r>
            <a:rPr lang="en-US" sz="2000" kern="1200" dirty="0"/>
            <a:t>.</a:t>
          </a:r>
        </a:p>
      </dsp:txBody>
      <dsp:txXfrm>
        <a:off x="2990381" y="1929109"/>
        <a:ext cx="2418699" cy="720000"/>
      </dsp:txXfrm>
    </dsp:sp>
    <dsp:sp modelId="{E513AA7B-2E84-4A7E-9A3E-5B801F54CA1D}">
      <dsp:nvSpPr>
        <dsp:cNvPr id="0" name=""/>
        <dsp:cNvSpPr/>
      </dsp:nvSpPr>
      <dsp:spPr>
        <a:xfrm>
          <a:off x="6497495" y="521525"/>
          <a:ext cx="1088414" cy="1088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1FDC9A-AF9A-4758-88EE-C209B9E52C0F}">
      <dsp:nvSpPr>
        <dsp:cNvPr id="0" name=""/>
        <dsp:cNvSpPr/>
      </dsp:nvSpPr>
      <dsp:spPr>
        <a:xfrm>
          <a:off x="5832353"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Our goal is to satisfy all these constraints.</a:t>
          </a:r>
        </a:p>
      </dsp:txBody>
      <dsp:txXfrm>
        <a:off x="5832353" y="1929109"/>
        <a:ext cx="241869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pPr>
              <a:defRPr/>
            </a:pPr>
            <a:fld id="{F0DDE668-1C34-46D8-8C87-45DBD7915FB8}" type="slidenum">
              <a:rPr lang="en-US"/>
              <a:pPr>
                <a:defRPr/>
              </a:pPr>
              <a:t>‹#›</a:t>
            </a:fld>
            <a:endParaRPr lang="en-US"/>
          </a:p>
        </p:txBody>
      </p:sp>
    </p:spTree>
    <p:extLst>
      <p:ext uri="{BB962C8B-B14F-4D97-AF65-F5344CB8AC3E}">
        <p14:creationId xmlns:p14="http://schemas.microsoft.com/office/powerpoint/2010/main" val="3498947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10</a:t>
            </a:fld>
            <a:endParaRPr lang="en-US"/>
          </a:p>
        </p:txBody>
      </p:sp>
    </p:spTree>
    <p:extLst>
      <p:ext uri="{BB962C8B-B14F-4D97-AF65-F5344CB8AC3E}">
        <p14:creationId xmlns:p14="http://schemas.microsoft.com/office/powerpoint/2010/main" val="4082303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anyone crashed an NFS service</a:t>
            </a:r>
            <a:r>
              <a:rPr lang="en-US" baseline="0" dirty="0"/>
              <a:t> by putting too much load on it?  This week?  This is the usual case in many computer systems, and HTCondor strives to avoid this case where performance goes to zero because the system has crashed due to too much load.</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37</a:t>
            </a:fld>
            <a:endParaRPr lang="en-US"/>
          </a:p>
        </p:txBody>
      </p:sp>
    </p:spTree>
    <p:extLst>
      <p:ext uri="{BB962C8B-B14F-4D97-AF65-F5344CB8AC3E}">
        <p14:creationId xmlns:p14="http://schemas.microsoft.com/office/powerpoint/2010/main" val="2048553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performance</a:t>
            </a:r>
            <a:r>
              <a:rPr lang="en-US" baseline="0" dirty="0"/>
              <a:t> goal, is to performance consistently at some high level without crashing.  To do so, we need to add things like circuit breakers etc.  This is an important part of the HTCondor philosophy.  This is difficult to do in all cases, and we don’t always get it right, but we strive to manage the performance to achieve this sustained performance under increasing demand.</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38</a:t>
            </a:fld>
            <a:endParaRPr lang="en-US"/>
          </a:p>
        </p:txBody>
      </p:sp>
    </p:spTree>
    <p:extLst>
      <p:ext uri="{BB962C8B-B14F-4D97-AF65-F5344CB8AC3E}">
        <p14:creationId xmlns:p14="http://schemas.microsoft.com/office/powerpoint/2010/main" val="2971958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47</a:t>
            </a:fld>
            <a:endParaRPr lang="en-US"/>
          </a:p>
        </p:txBody>
      </p:sp>
    </p:spTree>
    <p:extLst>
      <p:ext uri="{BB962C8B-B14F-4D97-AF65-F5344CB8AC3E}">
        <p14:creationId xmlns:p14="http://schemas.microsoft.com/office/powerpoint/2010/main" val="2636378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48</a:t>
            </a:fld>
            <a:endParaRPr lang="en-US"/>
          </a:p>
        </p:txBody>
      </p:sp>
    </p:spTree>
    <p:extLst>
      <p:ext uri="{BB962C8B-B14F-4D97-AF65-F5344CB8AC3E}">
        <p14:creationId xmlns:p14="http://schemas.microsoft.com/office/powerpoint/2010/main" val="1107251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11</a:t>
            </a:fld>
            <a:endParaRPr lang="en-US"/>
          </a:p>
        </p:txBody>
      </p:sp>
    </p:spTree>
    <p:extLst>
      <p:ext uri="{BB962C8B-B14F-4D97-AF65-F5344CB8AC3E}">
        <p14:creationId xmlns:p14="http://schemas.microsoft.com/office/powerpoint/2010/main" val="3017413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researcher in our Chemistry department.  She has computational wants and needs.  Here are three examples of problems she has with her computations.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12</a:t>
            </a:fld>
            <a:endParaRPr lang="en-US"/>
          </a:p>
        </p:txBody>
      </p:sp>
    </p:spTree>
    <p:extLst>
      <p:ext uri="{BB962C8B-B14F-4D97-AF65-F5344CB8AC3E}">
        <p14:creationId xmlns:p14="http://schemas.microsoft.com/office/powerpoint/2010/main" val="3919763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dean of Letters and Sciences.</a:t>
            </a:r>
            <a:r>
              <a:rPr lang="en-US" baseline="0" dirty="0"/>
              <a:t>  He helps pay for the machines that researchers use.  He also has wants and needs.  Here are three of his.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20</a:t>
            </a:fld>
            <a:endParaRPr lang="en-US"/>
          </a:p>
        </p:txBody>
      </p:sp>
    </p:spTree>
    <p:extLst>
      <p:ext uri="{BB962C8B-B14F-4D97-AF65-F5344CB8AC3E}">
        <p14:creationId xmlns:p14="http://schemas.microsoft.com/office/powerpoint/2010/main" val="293222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HTCondor helps</a:t>
            </a:r>
            <a:r>
              <a:rPr lang="en-US" baseline="0" dirty="0"/>
              <a:t> to manage the computing want and needs of both the user of the machine and the provider, and do that independently of one another.</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23</a:t>
            </a:fld>
            <a:endParaRPr lang="en-US"/>
          </a:p>
        </p:txBody>
      </p:sp>
    </p:spTree>
    <p:extLst>
      <p:ext uri="{BB962C8B-B14F-4D97-AF65-F5344CB8AC3E}">
        <p14:creationId xmlns:p14="http://schemas.microsoft.com/office/powerpoint/2010/main" val="4240032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GPU machines in the CHTC pool.  But in the real world, it</a:t>
            </a:r>
            <a:r>
              <a:rPr lang="en-US" baseline="0" dirty="0"/>
              <a:t> isn’t even that easy.  One system is used by many people, often with conflicting needs.  And any one campus doesn’t have one sole provider of resource, but many.  </a:t>
            </a:r>
            <a:r>
              <a:rPr lang="en-US" baseline="0" dirty="0" err="1"/>
              <a:t>Exampl</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24</a:t>
            </a:fld>
            <a:endParaRPr lang="en-US"/>
          </a:p>
        </p:txBody>
      </p:sp>
    </p:spTree>
    <p:extLst>
      <p:ext uri="{BB962C8B-B14F-4D97-AF65-F5344CB8AC3E}">
        <p14:creationId xmlns:p14="http://schemas.microsoft.com/office/powerpoint/2010/main" val="1484513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a:t>
            </a:r>
            <a:r>
              <a:rPr lang="en-US" baseline="0" dirty="0"/>
              <a:t>l this kind of problem distributed.  Yes, it is distributed in the sense that it uses multiple computers with a network, but more importantly, the policies are distributed – there are distributed users with different wants and needs and many providers, again with potentially conflicting wants and needs.  The goal of our system is to provide mechanisms for each of these policies to be expressed independently of each other, and to harmonize the polices into one coherent system.</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25</a:t>
            </a:fld>
            <a:endParaRPr lang="en-US"/>
          </a:p>
        </p:txBody>
      </p:sp>
    </p:spTree>
    <p:extLst>
      <p:ext uri="{BB962C8B-B14F-4D97-AF65-F5344CB8AC3E}">
        <p14:creationId xmlns:p14="http://schemas.microsoft.com/office/powerpoint/2010/main" val="30256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a:t>
            </a:r>
            <a:r>
              <a:rPr lang="en-US" baseline="0" dirty="0"/>
              <a:t> whole philosophy is predicated on the assumption that large workflows can be broken down into many small independent jobs.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28</a:t>
            </a:fld>
            <a:endParaRPr lang="en-US"/>
          </a:p>
        </p:txBody>
      </p:sp>
    </p:spTree>
    <p:extLst>
      <p:ext uri="{BB962C8B-B14F-4D97-AF65-F5344CB8AC3E}">
        <p14:creationId xmlns:p14="http://schemas.microsoft.com/office/powerpoint/2010/main" val="898139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perfect world,</a:t>
            </a:r>
            <a:r>
              <a:rPr lang="en-US" baseline="0" dirty="0"/>
              <a:t> the performance of system would scale linearly with load, as you add new resources, etc.  This should be true of any system, be in computing, networking or storage.</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36</a:t>
            </a:fld>
            <a:endParaRPr lang="en-US"/>
          </a:p>
        </p:txBody>
      </p:sp>
    </p:spTree>
    <p:extLst>
      <p:ext uri="{BB962C8B-B14F-4D97-AF65-F5344CB8AC3E}">
        <p14:creationId xmlns:p14="http://schemas.microsoft.com/office/powerpoint/2010/main" val="361845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7" descr="CHTC_logo_color_ver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4" y="436960"/>
            <a:ext cx="2211387" cy="94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C:\Users\vmuser\Desktop\HTCondor_red_blk_no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6" y="1494235"/>
            <a:ext cx="2708275"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402" name="Rectangle 2"/>
          <p:cNvSpPr>
            <a:spLocks noGrp="1" noChangeArrowheads="1"/>
          </p:cNvSpPr>
          <p:nvPr>
            <p:ph type="ctrTitle"/>
          </p:nvPr>
        </p:nvSpPr>
        <p:spPr>
          <a:xfrm>
            <a:off x="685800" y="2332580"/>
            <a:ext cx="7772400" cy="18288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237830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087B0B7-E75A-45E6-8334-DC3A57A259EE}" type="slidenum">
              <a:rPr lang="en-US"/>
              <a:pPr>
                <a:defRPr/>
              </a:pPr>
              <a:t>‹#›</a:t>
            </a:fld>
            <a:endParaRPr lang="en-US"/>
          </a:p>
        </p:txBody>
      </p:sp>
    </p:spTree>
    <p:extLst>
      <p:ext uri="{BB962C8B-B14F-4D97-AF65-F5344CB8AC3E}">
        <p14:creationId xmlns:p14="http://schemas.microsoft.com/office/powerpoint/2010/main" val="37111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3771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3771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95EE83DE-4924-4CEB-B587-40D68EDCBAF7}" type="slidenum">
              <a:rPr lang="en-US"/>
              <a:pPr>
                <a:defRPr/>
              </a:pPr>
              <a:t>‹#›</a:t>
            </a:fld>
            <a:endParaRPr lang="en-US"/>
          </a:p>
        </p:txBody>
      </p:sp>
    </p:spTree>
    <p:extLst>
      <p:ext uri="{BB962C8B-B14F-4D97-AF65-F5344CB8AC3E}">
        <p14:creationId xmlns:p14="http://schemas.microsoft.com/office/powerpoint/2010/main" val="199094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72281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016795"/>
            <a:ext cx="8399462" cy="31706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0" y="0"/>
            <a:ext cx="9144000" cy="6858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9627700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016795"/>
            <a:ext cx="8399462" cy="31706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0" y="0"/>
            <a:ext cx="9144000" cy="6858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8645759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6093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74BF044-77D7-4194-95AC-E462B665E722}" type="slidenum">
              <a:rPr lang="en-US"/>
              <a:pPr>
                <a:defRPr/>
              </a:pPr>
              <a:t>‹#›</a:t>
            </a:fld>
            <a:endParaRPr lang="en-US"/>
          </a:p>
        </p:txBody>
      </p:sp>
    </p:spTree>
    <p:extLst>
      <p:ext uri="{BB962C8B-B14F-4D97-AF65-F5344CB8AC3E}">
        <p14:creationId xmlns:p14="http://schemas.microsoft.com/office/powerpoint/2010/main" val="1018979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xfrm>
            <a:off x="7467600" y="4686300"/>
            <a:ext cx="990600" cy="342900"/>
          </a:xfrm>
          <a:prstGeom prst="rect">
            <a:avLst/>
          </a:prstGeom>
        </p:spPr>
        <p:txBody>
          <a:bodyPr/>
          <a:lstStyle>
            <a:lvl1pPr>
              <a:defRPr/>
            </a:lvl1pPr>
          </a:lstStyle>
          <a:p>
            <a:pPr>
              <a:defRPr/>
            </a:pPr>
            <a:fld id="{DCDDFF8D-01C6-456E-8402-4011AB2E71C0}" type="slidenum">
              <a:rPr lang="en-US"/>
              <a:pPr>
                <a:defRPr/>
              </a:pPr>
              <a:t>‹#›</a:t>
            </a:fld>
            <a:endParaRPr lang="en-US"/>
          </a:p>
        </p:txBody>
      </p:sp>
    </p:spTree>
    <p:extLst>
      <p:ext uri="{BB962C8B-B14F-4D97-AF65-F5344CB8AC3E}">
        <p14:creationId xmlns:p14="http://schemas.microsoft.com/office/powerpoint/2010/main" val="68136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
        <p:nvSpPr>
          <p:cNvPr id="7"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2D38208D-0250-4ED8-9CAC-6A438104E516}" type="slidenum">
              <a:rPr lang="en-US"/>
              <a:pPr>
                <a:defRPr/>
              </a:pPr>
              <a:t>‹#›</a:t>
            </a:fld>
            <a:endParaRPr lang="en-US"/>
          </a:p>
        </p:txBody>
      </p:sp>
    </p:spTree>
    <p:extLst>
      <p:ext uri="{BB962C8B-B14F-4D97-AF65-F5344CB8AC3E}">
        <p14:creationId xmlns:p14="http://schemas.microsoft.com/office/powerpoint/2010/main" val="1456648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F8B16ACA-F66D-42EC-9687-31F200158F73}" type="slidenum">
              <a:rPr lang="en-US"/>
              <a:pPr>
                <a:defRPr/>
              </a:pPr>
              <a:t>‹#›</a:t>
            </a:fld>
            <a:endParaRPr lang="en-US"/>
          </a:p>
        </p:txBody>
      </p:sp>
    </p:spTree>
    <p:extLst>
      <p:ext uri="{BB962C8B-B14F-4D97-AF65-F5344CB8AC3E}">
        <p14:creationId xmlns:p14="http://schemas.microsoft.com/office/powerpoint/2010/main" val="277033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C702BB8D-2BA2-4A87-8345-E04FA754A012}" type="slidenum">
              <a:rPr lang="en-US"/>
              <a:pPr>
                <a:defRPr/>
              </a:pPr>
              <a:t>‹#›</a:t>
            </a:fld>
            <a:endParaRPr lang="en-US"/>
          </a:p>
        </p:txBody>
      </p:sp>
    </p:spTree>
    <p:extLst>
      <p:ext uri="{BB962C8B-B14F-4D97-AF65-F5344CB8AC3E}">
        <p14:creationId xmlns:p14="http://schemas.microsoft.com/office/powerpoint/2010/main" val="37134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821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3910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bwMode="auto">
          <a:xfrm>
            <a:off x="0" y="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485379" name="Rectangle 3"/>
          <p:cNvSpPr>
            <a:spLocks noGrp="1" noChangeArrowheads="1"/>
          </p:cNvSpPr>
          <p:nvPr>
            <p:ph type="body" idx="1"/>
          </p:nvPr>
        </p:nvSpPr>
        <p:spPr bwMode="auto">
          <a:xfrm>
            <a:off x="322263" y="1016794"/>
            <a:ext cx="8399462" cy="317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38" r:id="rId1"/>
    <p:sldLayoutId id="2147483729" r:id="rId2"/>
    <p:sldLayoutId id="2147483730" r:id="rId3"/>
    <p:sldLayoutId id="2147483739" r:id="rId4"/>
    <p:sldLayoutId id="2147483731" r:id="rId5"/>
    <p:sldLayoutId id="2147483732" r:id="rId6"/>
    <p:sldLayoutId id="2147483733" r:id="rId7"/>
    <p:sldLayoutId id="2147483734" r:id="rId8"/>
    <p:sldLayoutId id="2147483735" r:id="rId9"/>
    <p:sldLayoutId id="2147483736" r:id="rId10"/>
    <p:sldLayoutId id="2147483737" r:id="rId11"/>
    <p:sldLayoutId id="2147483740" r:id="rId12"/>
    <p:sldLayoutId id="2147483741" r:id="rId13"/>
    <p:sldLayoutId id="2147483743" r:id="rId14"/>
  </p:sldLayoutIdLst>
  <p:hf hdr="0" ftr="0" dt="0"/>
  <p:txStyles>
    <p:title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p:titleStyle>
    <p:body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8637"/>
            <a:ext cx="7772400" cy="1961002"/>
          </a:xfrm>
        </p:spPr>
        <p:txBody>
          <a:bodyPr/>
          <a:lstStyle/>
          <a:p>
            <a:r>
              <a:rPr lang="en-US" dirty="0">
                <a:latin typeface="Arial Black" panose="020B0A04020102020204" pitchFamily="34" charset="0"/>
              </a:rPr>
              <a:t>CHTC Philosophy</a:t>
            </a:r>
            <a:br>
              <a:rPr lang="en-US" dirty="0">
                <a:latin typeface="Arial Black" panose="020B0A04020102020204" pitchFamily="34" charset="0"/>
              </a:rPr>
            </a:br>
            <a:r>
              <a:rPr lang="en-US" dirty="0">
                <a:latin typeface="Arial Black" panose="020B0A04020102020204" pitchFamily="34" charset="0"/>
              </a:rPr>
              <a:t>of</a:t>
            </a:r>
            <a:br>
              <a:rPr lang="en-US" dirty="0">
                <a:latin typeface="Arial Black" panose="020B0A04020102020204" pitchFamily="34" charset="0"/>
              </a:rPr>
            </a:br>
            <a:r>
              <a:rPr lang="en-US" dirty="0">
                <a:latin typeface="Arial Black" panose="020B0A04020102020204" pitchFamily="34" charset="0"/>
              </a:rPr>
              <a:t>High Throughput Computing</a:t>
            </a:r>
          </a:p>
        </p:txBody>
      </p:sp>
      <p:sp>
        <p:nvSpPr>
          <p:cNvPr id="3" name="Subtitle 2"/>
          <p:cNvSpPr>
            <a:spLocks noGrp="1"/>
          </p:cNvSpPr>
          <p:nvPr>
            <p:ph type="subTitle" idx="1"/>
          </p:nvPr>
        </p:nvSpPr>
        <p:spPr>
          <a:xfrm>
            <a:off x="1438712" y="3736944"/>
            <a:ext cx="6400800" cy="675838"/>
          </a:xfrm>
        </p:spPr>
        <p:txBody>
          <a:bodyPr/>
          <a:lstStyle/>
          <a:p>
            <a:r>
              <a:rPr lang="en-US" dirty="0"/>
              <a:t>Greg Thain</a:t>
            </a:r>
          </a:p>
        </p:txBody>
      </p:sp>
    </p:spTree>
    <p:extLst>
      <p:ext uri="{BB962C8B-B14F-4D97-AF65-F5344CB8AC3E}">
        <p14:creationId xmlns:p14="http://schemas.microsoft.com/office/powerpoint/2010/main" val="140976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0"/>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a:spLocks noGrp="1"/>
          </p:cNvSpPr>
          <p:nvPr>
            <p:ph type="title"/>
          </p:nvPr>
        </p:nvSpPr>
        <p:spPr>
          <a:xfrm>
            <a:off x="1143000" y="1399683"/>
            <a:ext cx="6858000" cy="514350"/>
          </a:xfrm>
        </p:spPr>
        <p:txBody>
          <a:bodyPr/>
          <a:lstStyle/>
          <a:p>
            <a:r>
              <a:rPr lang="en-US" sz="5400" dirty="0">
                <a:solidFill>
                  <a:schemeClr val="bg1"/>
                </a:solidFill>
              </a:rPr>
              <a:t>Start with People</a:t>
            </a:r>
          </a:p>
        </p:txBody>
      </p:sp>
    </p:spTree>
    <p:extLst>
      <p:ext uri="{BB962C8B-B14F-4D97-AF65-F5344CB8AC3E}">
        <p14:creationId xmlns:p14="http://schemas.microsoft.com/office/powerpoint/2010/main" val="2762827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1"/>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2">
            <a:extLst>
              <a:ext uri="{FF2B5EF4-FFF2-40B4-BE49-F238E27FC236}">
                <a16:creationId xmlns:a16="http://schemas.microsoft.com/office/drawing/2014/main" id="{78C3A1A0-7755-B38E-72F9-AB0708F77C7C}"/>
              </a:ext>
            </a:extLst>
          </p:cNvPr>
          <p:cNvSpPr txBox="1">
            <a:spLocks/>
          </p:cNvSpPr>
          <p:nvPr/>
        </p:nvSpPr>
        <p:spPr bwMode="auto">
          <a:xfrm>
            <a:off x="957013" y="3122536"/>
            <a:ext cx="7960956"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a:lstStyle>
          <a:p>
            <a:r>
              <a:rPr lang="en-US" sz="4950" kern="0" dirty="0">
                <a:solidFill>
                  <a:schemeClr val="bg1"/>
                </a:solidFill>
              </a:rPr>
              <a:t>People have Problems</a:t>
            </a:r>
          </a:p>
        </p:txBody>
      </p:sp>
    </p:spTree>
    <p:extLst>
      <p:ext uri="{BB962C8B-B14F-4D97-AF65-F5344CB8AC3E}">
        <p14:creationId xmlns:p14="http://schemas.microsoft.com/office/powerpoint/2010/main" val="325083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flipH="1">
            <a:off x="1079834" y="600829"/>
            <a:ext cx="6921166" cy="4614110"/>
          </a:xfrm>
          <a:prstGeom prst="rect">
            <a:avLst/>
          </a:prstGeom>
          <a:noFill/>
          <a:ln>
            <a:noFill/>
          </a:ln>
          <a:scene3d>
            <a:camera prst="orthographicFront">
              <a:rot lat="0" lon="21299992"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ular Callout 3"/>
          <p:cNvSpPr/>
          <p:nvPr/>
        </p:nvSpPr>
        <p:spPr bwMode="auto">
          <a:xfrm>
            <a:off x="4463718" y="985838"/>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“My laptop will take three years to complete my analysis, and I want to submit a paper in three weeks</a:t>
            </a:r>
            <a:r>
              <a:rPr lang="en-US" sz="2100" dirty="0">
                <a:latin typeface="Times New Roman" charset="0"/>
                <a:ea typeface="ＭＳ Ｐゴシック" charset="0"/>
              </a:rPr>
              <a:t>”</a:t>
            </a:r>
          </a:p>
        </p:txBody>
      </p:sp>
      <p:sp>
        <p:nvSpPr>
          <p:cNvPr id="6" name="Rectangular Callout 5"/>
          <p:cNvSpPr/>
          <p:nvPr/>
        </p:nvSpPr>
        <p:spPr bwMode="auto">
          <a:xfrm>
            <a:off x="4540417" y="802356"/>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“1,000x more compute, could revolutionize</a:t>
            </a:r>
          </a:p>
          <a:p>
            <a:r>
              <a:rPr lang="en-US" sz="3300" dirty="0">
                <a:latin typeface="Times New Roman" charset="0"/>
                <a:ea typeface="ＭＳ Ｐゴシック" charset="0"/>
              </a:rPr>
              <a:t>my field</a:t>
            </a:r>
            <a:r>
              <a:rPr lang="en-US" sz="2100" dirty="0">
                <a:latin typeface="Times New Roman" charset="0"/>
                <a:ea typeface="ＭＳ Ｐゴシック" charset="0"/>
              </a:rPr>
              <a:t>”</a:t>
            </a:r>
          </a:p>
        </p:txBody>
      </p:sp>
      <p:sp>
        <p:nvSpPr>
          <p:cNvPr id="7" name="Rectangular Callout 6"/>
          <p:cNvSpPr/>
          <p:nvPr/>
        </p:nvSpPr>
        <p:spPr bwMode="auto">
          <a:xfrm>
            <a:off x="4654717" y="916656"/>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“Some of my jobs need a lot of memory, others a lot of cores</a:t>
            </a:r>
            <a:r>
              <a:rPr lang="en-US" sz="2100" dirty="0">
                <a:latin typeface="Times New Roman" charset="0"/>
                <a:ea typeface="ＭＳ Ｐゴシック" charset="0"/>
              </a:rPr>
              <a:t>”</a:t>
            </a:r>
          </a:p>
        </p:txBody>
      </p:sp>
      <p:sp>
        <p:nvSpPr>
          <p:cNvPr id="2" name="Rectangular Callout 6">
            <a:extLst>
              <a:ext uri="{FF2B5EF4-FFF2-40B4-BE49-F238E27FC236}">
                <a16:creationId xmlns:a16="http://schemas.microsoft.com/office/drawing/2014/main" id="{8D48D374-C003-5E6F-5F4D-D1ACB39D78AA}"/>
              </a:ext>
            </a:extLst>
          </p:cNvPr>
          <p:cNvSpPr/>
          <p:nvPr/>
        </p:nvSpPr>
        <p:spPr bwMode="auto">
          <a:xfrm>
            <a:off x="4807117" y="1069056"/>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“I'm a Chemist,</a:t>
            </a:r>
          </a:p>
          <a:p>
            <a:endParaRPr lang="en-US" sz="3300" dirty="0">
              <a:latin typeface="Times New Roman" charset="0"/>
              <a:ea typeface="ＭＳ Ｐゴシック" charset="0"/>
            </a:endParaRPr>
          </a:p>
          <a:p>
            <a:r>
              <a:rPr lang="en-US" sz="3300" dirty="0">
                <a:latin typeface="Times New Roman" charset="0"/>
                <a:ea typeface="ＭＳ Ｐゴシック" charset="0"/>
              </a:rPr>
              <a:t>Can't spend hours supervising runs of programs</a:t>
            </a:r>
            <a:r>
              <a:rPr lang="en-US" sz="2100" dirty="0">
                <a:latin typeface="Times New Roman" charset="0"/>
                <a:ea typeface="ＭＳ Ｐゴシック" charset="0"/>
              </a:rPr>
              <a:t>”</a:t>
            </a:r>
          </a:p>
        </p:txBody>
      </p:sp>
    </p:spTree>
    <p:extLst>
      <p:ext uri="{BB962C8B-B14F-4D97-AF65-F5344CB8AC3E}">
        <p14:creationId xmlns:p14="http://schemas.microsoft.com/office/powerpoint/2010/main" val="248347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2" grpId="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255D1-3E56-A8A6-0E57-D0A37CEA9207}"/>
              </a:ext>
            </a:extLst>
          </p:cNvPr>
          <p:cNvPicPr>
            <a:picLocks noChangeAspect="1"/>
          </p:cNvPicPr>
          <p:nvPr/>
        </p:nvPicPr>
        <p:blipFill rotWithShape="1">
          <a:blip r:embed="rId2"/>
          <a:srcRect t="428" b="7359"/>
          <a:stretch/>
        </p:blipFill>
        <p:spPr>
          <a:xfrm>
            <a:off x="20" y="10"/>
            <a:ext cx="9143980" cy="5143490"/>
          </a:xfrm>
          <a:prstGeom prst="rect">
            <a:avLst/>
          </a:prstGeom>
          <a:noFill/>
        </p:spPr>
      </p:pic>
    </p:spTree>
    <p:extLst>
      <p:ext uri="{BB962C8B-B14F-4D97-AF65-F5344CB8AC3E}">
        <p14:creationId xmlns:p14="http://schemas.microsoft.com/office/powerpoint/2010/main" val="1977294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DE6A26-1496-C4BB-611C-CC55F10AB8A6}"/>
              </a:ext>
            </a:extLst>
          </p:cNvPr>
          <p:cNvPicPr>
            <a:picLocks noChangeAspect="1"/>
          </p:cNvPicPr>
          <p:nvPr/>
        </p:nvPicPr>
        <p:blipFill rotWithShape="1">
          <a:blip r:embed="rId2"/>
          <a:srcRect b="18182"/>
          <a:stretch/>
        </p:blipFill>
        <p:spPr>
          <a:xfrm>
            <a:off x="20" y="10"/>
            <a:ext cx="9143980" cy="5143490"/>
          </a:xfrm>
          <a:prstGeom prst="rect">
            <a:avLst/>
          </a:prstGeom>
          <a:noFill/>
        </p:spPr>
      </p:pic>
    </p:spTree>
    <p:extLst>
      <p:ext uri="{BB962C8B-B14F-4D97-AF65-F5344CB8AC3E}">
        <p14:creationId xmlns:p14="http://schemas.microsoft.com/office/powerpoint/2010/main" val="2671006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9CEC5-D3C8-292A-65AF-2850EBB35CBF}"/>
              </a:ext>
            </a:extLst>
          </p:cNvPr>
          <p:cNvSpPr>
            <a:spLocks noGrp="1"/>
          </p:cNvSpPr>
          <p:nvPr>
            <p:ph type="title"/>
          </p:nvPr>
        </p:nvSpPr>
        <p:spPr>
          <a:xfrm>
            <a:off x="-83890" y="1963024"/>
            <a:ext cx="9144000" cy="685800"/>
          </a:xfrm>
        </p:spPr>
        <p:txBody>
          <a:bodyPr/>
          <a:lstStyle/>
          <a:p>
            <a:r>
              <a:rPr lang="en-US" dirty="0"/>
              <a:t>XKCD ?</a:t>
            </a:r>
          </a:p>
        </p:txBody>
      </p:sp>
    </p:spTree>
    <p:extLst>
      <p:ext uri="{BB962C8B-B14F-4D97-AF65-F5344CB8AC3E}">
        <p14:creationId xmlns:p14="http://schemas.microsoft.com/office/powerpoint/2010/main" val="179682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9CEC5-D3C8-292A-65AF-2850EBB35CBF}"/>
              </a:ext>
            </a:extLst>
          </p:cNvPr>
          <p:cNvSpPr>
            <a:spLocks noGrp="1"/>
          </p:cNvSpPr>
          <p:nvPr>
            <p:ph type="title"/>
          </p:nvPr>
        </p:nvSpPr>
        <p:spPr>
          <a:xfrm>
            <a:off x="-83890" y="1963024"/>
            <a:ext cx="9144000" cy="685800"/>
          </a:xfrm>
        </p:spPr>
        <p:txBody>
          <a:bodyPr/>
          <a:lstStyle/>
          <a:p>
            <a:r>
              <a:rPr lang="en-US" dirty="0"/>
              <a:t>XKCD 1205</a:t>
            </a:r>
          </a:p>
        </p:txBody>
      </p:sp>
    </p:spTree>
    <p:extLst>
      <p:ext uri="{BB962C8B-B14F-4D97-AF65-F5344CB8AC3E}">
        <p14:creationId xmlns:p14="http://schemas.microsoft.com/office/powerpoint/2010/main" val="718072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6A61F5-C051-69FF-98BC-370191DEAD0F}"/>
              </a:ext>
            </a:extLst>
          </p:cNvPr>
          <p:cNvPicPr>
            <a:picLocks noChangeAspect="1"/>
          </p:cNvPicPr>
          <p:nvPr/>
        </p:nvPicPr>
        <p:blipFill>
          <a:blip r:embed="rId2"/>
          <a:stretch>
            <a:fillRect/>
          </a:stretch>
        </p:blipFill>
        <p:spPr>
          <a:xfrm>
            <a:off x="1554661" y="-1"/>
            <a:ext cx="6490004" cy="5273839"/>
          </a:xfrm>
          <a:prstGeom prst="rect">
            <a:avLst/>
          </a:prstGeom>
        </p:spPr>
      </p:pic>
    </p:spTree>
    <p:extLst>
      <p:ext uri="{BB962C8B-B14F-4D97-AF65-F5344CB8AC3E}">
        <p14:creationId xmlns:p14="http://schemas.microsoft.com/office/powerpoint/2010/main" val="4174328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70161A-18DF-989C-A986-D431F20DF3A3}"/>
              </a:ext>
            </a:extLst>
          </p:cNvPr>
          <p:cNvSpPr>
            <a:spLocks noGrp="1"/>
          </p:cNvSpPr>
          <p:nvPr>
            <p:ph idx="1"/>
          </p:nvPr>
        </p:nvSpPr>
        <p:spPr>
          <a:xfrm>
            <a:off x="3411794" y="1016795"/>
            <a:ext cx="5616703" cy="3988342"/>
          </a:xfrm>
        </p:spPr>
        <p:txBody>
          <a:bodyPr/>
          <a:lstStyle/>
          <a:p>
            <a:pPr marL="0" indent="0">
              <a:buNone/>
            </a:pPr>
            <a:r>
              <a:rPr lang="en-US" dirty="0"/>
              <a:t>Software to manage all work</a:t>
            </a:r>
          </a:p>
          <a:p>
            <a:pPr marL="0" indent="0">
              <a:buNone/>
            </a:pPr>
            <a:r>
              <a:rPr lang="en-US" dirty="0"/>
              <a:t>All needs declared</a:t>
            </a:r>
          </a:p>
          <a:p>
            <a:pPr marL="0" indent="0">
              <a:buNone/>
            </a:pPr>
            <a:r>
              <a:rPr lang="en-US" dirty="0"/>
              <a:t>Reliable – like money in bank</a:t>
            </a:r>
          </a:p>
          <a:p>
            <a:pPr marL="0" indent="0">
              <a:buNone/>
            </a:pPr>
            <a:endParaRPr lang="en-US" dirty="0"/>
          </a:p>
          <a:p>
            <a:pPr marL="0" indent="0">
              <a:buNone/>
            </a:pPr>
            <a:r>
              <a:rPr lang="en-US" dirty="0"/>
              <a:t>Implements user's policies</a:t>
            </a:r>
          </a:p>
          <a:p>
            <a:pPr marL="0" indent="0">
              <a:buNone/>
            </a:pPr>
            <a:r>
              <a:rPr lang="en-US" dirty="0"/>
              <a:t>"Submit it and forget it"</a:t>
            </a:r>
          </a:p>
        </p:txBody>
      </p:sp>
      <p:sp>
        <p:nvSpPr>
          <p:cNvPr id="3" name="Title 2">
            <a:extLst>
              <a:ext uri="{FF2B5EF4-FFF2-40B4-BE49-F238E27FC236}">
                <a16:creationId xmlns:a16="http://schemas.microsoft.com/office/drawing/2014/main" id="{1A9CCAAE-C077-3429-0AFC-526C315E4240}"/>
              </a:ext>
            </a:extLst>
          </p:cNvPr>
          <p:cNvSpPr>
            <a:spLocks noGrp="1"/>
          </p:cNvSpPr>
          <p:nvPr>
            <p:ph type="title"/>
          </p:nvPr>
        </p:nvSpPr>
        <p:spPr/>
        <p:txBody>
          <a:bodyPr/>
          <a:lstStyle/>
          <a:p>
            <a:r>
              <a:rPr lang="en-US" dirty="0"/>
              <a:t>The </a:t>
            </a:r>
            <a:r>
              <a:rPr lang="en-US" dirty="0" err="1"/>
              <a:t>HTCondor</a:t>
            </a:r>
            <a:r>
              <a:rPr lang="en-US" dirty="0"/>
              <a:t> Access Point(AP)</a:t>
            </a:r>
          </a:p>
        </p:txBody>
      </p:sp>
      <p:pic>
        <p:nvPicPr>
          <p:cNvPr id="4" name="Picture 3">
            <a:extLst>
              <a:ext uri="{FF2B5EF4-FFF2-40B4-BE49-F238E27FC236}">
                <a16:creationId xmlns:a16="http://schemas.microsoft.com/office/drawing/2014/main" id="{B2712627-BA40-93D7-4306-B5C5EA58A2C6}"/>
              </a:ext>
            </a:extLst>
          </p:cNvPr>
          <p:cNvPicPr>
            <a:picLocks noChangeAspect="1"/>
          </p:cNvPicPr>
          <p:nvPr/>
        </p:nvPicPr>
        <p:blipFill>
          <a:blip r:embed="rId2"/>
          <a:stretch>
            <a:fillRect/>
          </a:stretch>
        </p:blipFill>
        <p:spPr>
          <a:xfrm>
            <a:off x="792429" y="1198337"/>
            <a:ext cx="1940137" cy="2746826"/>
          </a:xfrm>
          <a:prstGeom prst="rect">
            <a:avLst/>
          </a:prstGeom>
        </p:spPr>
      </p:pic>
      <p:pic>
        <p:nvPicPr>
          <p:cNvPr id="5" name="Picture 4">
            <a:extLst>
              <a:ext uri="{FF2B5EF4-FFF2-40B4-BE49-F238E27FC236}">
                <a16:creationId xmlns:a16="http://schemas.microsoft.com/office/drawing/2014/main" id="{A4F72274-633B-1F8F-395C-D4FF24A91F73}"/>
              </a:ext>
            </a:extLst>
          </p:cNvPr>
          <p:cNvPicPr>
            <a:picLocks noChangeAspect="1"/>
          </p:cNvPicPr>
          <p:nvPr/>
        </p:nvPicPr>
        <p:blipFill>
          <a:blip r:embed="rId3"/>
          <a:stretch>
            <a:fillRect/>
          </a:stretch>
        </p:blipFill>
        <p:spPr>
          <a:xfrm>
            <a:off x="9905" y="4286678"/>
            <a:ext cx="1277362" cy="856822"/>
          </a:xfrm>
          <a:prstGeom prst="rect">
            <a:avLst/>
          </a:prstGeom>
        </p:spPr>
      </p:pic>
      <p:cxnSp>
        <p:nvCxnSpPr>
          <p:cNvPr id="7" name="Straight Arrow Connector 6">
            <a:extLst>
              <a:ext uri="{FF2B5EF4-FFF2-40B4-BE49-F238E27FC236}">
                <a16:creationId xmlns:a16="http://schemas.microsoft.com/office/drawing/2014/main" id="{7A66F9E2-3F67-1B92-5158-A24DD2A5E8B9}"/>
              </a:ext>
            </a:extLst>
          </p:cNvPr>
          <p:cNvCxnSpPr>
            <a:stCxn id="5" idx="0"/>
          </p:cNvCxnSpPr>
          <p:nvPr/>
        </p:nvCxnSpPr>
        <p:spPr bwMode="auto">
          <a:xfrm flipV="1">
            <a:off x="648586" y="3296093"/>
            <a:ext cx="893135" cy="99058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059590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70161A-18DF-989C-A986-D431F20DF3A3}"/>
              </a:ext>
            </a:extLst>
          </p:cNvPr>
          <p:cNvSpPr>
            <a:spLocks noGrp="1"/>
          </p:cNvSpPr>
          <p:nvPr>
            <p:ph idx="1"/>
          </p:nvPr>
        </p:nvSpPr>
        <p:spPr>
          <a:xfrm>
            <a:off x="3411794" y="1016795"/>
            <a:ext cx="5616703" cy="3988342"/>
          </a:xfrm>
        </p:spPr>
        <p:txBody>
          <a:bodyPr/>
          <a:lstStyle/>
          <a:p>
            <a:pPr marL="0" indent="0">
              <a:buNone/>
            </a:pPr>
            <a:r>
              <a:rPr lang="en-US" dirty="0"/>
              <a:t>Software to manage all work</a:t>
            </a:r>
          </a:p>
          <a:p>
            <a:pPr marL="0" indent="0">
              <a:buNone/>
            </a:pPr>
            <a:r>
              <a:rPr lang="en-US" dirty="0"/>
              <a:t>All needs declared</a:t>
            </a:r>
          </a:p>
          <a:p>
            <a:pPr marL="0" indent="0">
              <a:buNone/>
            </a:pPr>
            <a:r>
              <a:rPr lang="en-US" dirty="0"/>
              <a:t>Reliable – </a:t>
            </a:r>
            <a:r>
              <a:rPr lang="en-US" strike="dblStrike" dirty="0"/>
              <a:t>like money in bank</a:t>
            </a:r>
          </a:p>
          <a:p>
            <a:pPr marL="0" indent="0">
              <a:buNone/>
            </a:pPr>
            <a:r>
              <a:rPr lang="en-US" dirty="0"/>
              <a:t>  (like money in mattress?)</a:t>
            </a:r>
          </a:p>
          <a:p>
            <a:pPr marL="0" indent="0">
              <a:buNone/>
            </a:pPr>
            <a:r>
              <a:rPr lang="en-US" dirty="0"/>
              <a:t>Implements user's policies</a:t>
            </a:r>
          </a:p>
          <a:p>
            <a:pPr marL="0" indent="0">
              <a:buNone/>
            </a:pPr>
            <a:r>
              <a:rPr lang="en-US" dirty="0"/>
              <a:t>"Submit it and forget it"</a:t>
            </a:r>
          </a:p>
        </p:txBody>
      </p:sp>
      <p:sp>
        <p:nvSpPr>
          <p:cNvPr id="3" name="Title 2">
            <a:extLst>
              <a:ext uri="{FF2B5EF4-FFF2-40B4-BE49-F238E27FC236}">
                <a16:creationId xmlns:a16="http://schemas.microsoft.com/office/drawing/2014/main" id="{1A9CCAAE-C077-3429-0AFC-526C315E4240}"/>
              </a:ext>
            </a:extLst>
          </p:cNvPr>
          <p:cNvSpPr>
            <a:spLocks noGrp="1"/>
          </p:cNvSpPr>
          <p:nvPr>
            <p:ph type="title"/>
          </p:nvPr>
        </p:nvSpPr>
        <p:spPr/>
        <p:txBody>
          <a:bodyPr/>
          <a:lstStyle/>
          <a:p>
            <a:r>
              <a:rPr lang="en-US" dirty="0"/>
              <a:t>The </a:t>
            </a:r>
            <a:r>
              <a:rPr lang="en-US" dirty="0" err="1"/>
              <a:t>HTCondor</a:t>
            </a:r>
            <a:r>
              <a:rPr lang="en-US" dirty="0"/>
              <a:t> Access Point(AP)</a:t>
            </a:r>
          </a:p>
        </p:txBody>
      </p:sp>
      <p:pic>
        <p:nvPicPr>
          <p:cNvPr id="4" name="Picture 3">
            <a:extLst>
              <a:ext uri="{FF2B5EF4-FFF2-40B4-BE49-F238E27FC236}">
                <a16:creationId xmlns:a16="http://schemas.microsoft.com/office/drawing/2014/main" id="{B2712627-BA40-93D7-4306-B5C5EA58A2C6}"/>
              </a:ext>
            </a:extLst>
          </p:cNvPr>
          <p:cNvPicPr>
            <a:picLocks noChangeAspect="1"/>
          </p:cNvPicPr>
          <p:nvPr/>
        </p:nvPicPr>
        <p:blipFill>
          <a:blip r:embed="rId2"/>
          <a:stretch>
            <a:fillRect/>
          </a:stretch>
        </p:blipFill>
        <p:spPr>
          <a:xfrm>
            <a:off x="792429" y="1198337"/>
            <a:ext cx="1940137" cy="2746826"/>
          </a:xfrm>
          <a:prstGeom prst="rect">
            <a:avLst/>
          </a:prstGeom>
        </p:spPr>
      </p:pic>
      <p:pic>
        <p:nvPicPr>
          <p:cNvPr id="5" name="Picture 4">
            <a:extLst>
              <a:ext uri="{FF2B5EF4-FFF2-40B4-BE49-F238E27FC236}">
                <a16:creationId xmlns:a16="http://schemas.microsoft.com/office/drawing/2014/main" id="{A4F72274-633B-1F8F-395C-D4FF24A91F73}"/>
              </a:ext>
            </a:extLst>
          </p:cNvPr>
          <p:cNvPicPr>
            <a:picLocks noChangeAspect="1"/>
          </p:cNvPicPr>
          <p:nvPr/>
        </p:nvPicPr>
        <p:blipFill>
          <a:blip r:embed="rId3"/>
          <a:stretch>
            <a:fillRect/>
          </a:stretch>
        </p:blipFill>
        <p:spPr>
          <a:xfrm>
            <a:off x="9905" y="4286678"/>
            <a:ext cx="1277362" cy="856822"/>
          </a:xfrm>
          <a:prstGeom prst="rect">
            <a:avLst/>
          </a:prstGeom>
        </p:spPr>
      </p:pic>
      <p:cxnSp>
        <p:nvCxnSpPr>
          <p:cNvPr id="7" name="Straight Arrow Connector 6">
            <a:extLst>
              <a:ext uri="{FF2B5EF4-FFF2-40B4-BE49-F238E27FC236}">
                <a16:creationId xmlns:a16="http://schemas.microsoft.com/office/drawing/2014/main" id="{7A66F9E2-3F67-1B92-5158-A24DD2A5E8B9}"/>
              </a:ext>
            </a:extLst>
          </p:cNvPr>
          <p:cNvCxnSpPr>
            <a:stCxn id="5" idx="0"/>
          </p:cNvCxnSpPr>
          <p:nvPr/>
        </p:nvCxnSpPr>
        <p:spPr bwMode="auto">
          <a:xfrm flipV="1">
            <a:off x="648586" y="3296093"/>
            <a:ext cx="893135" cy="99058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3123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D7B38-493B-46CA-A71E-811442D2293C}"/>
              </a:ext>
            </a:extLst>
          </p:cNvPr>
          <p:cNvPicPr>
            <a:picLocks noChangeAspect="1"/>
          </p:cNvPicPr>
          <p:nvPr/>
        </p:nvPicPr>
        <p:blipFill rotWithShape="1">
          <a:blip r:embed="rId2"/>
          <a:srcRect l="15471" t="18316" r="14087" b="24173"/>
          <a:stretch/>
        </p:blipFill>
        <p:spPr>
          <a:xfrm>
            <a:off x="0" y="30361"/>
            <a:ext cx="9144000" cy="5143500"/>
          </a:xfrm>
          <a:prstGeom prst="rect">
            <a:avLst/>
          </a:prstGeom>
        </p:spPr>
      </p:pic>
      <p:sp>
        <p:nvSpPr>
          <p:cNvPr id="4" name="Title 3">
            <a:extLst>
              <a:ext uri="{FF2B5EF4-FFF2-40B4-BE49-F238E27FC236}">
                <a16:creationId xmlns:a16="http://schemas.microsoft.com/office/drawing/2014/main" id="{756EDB1E-BBF3-DA1B-47D9-2C75A138FEB5}"/>
              </a:ext>
            </a:extLst>
          </p:cNvPr>
          <p:cNvSpPr>
            <a:spLocks noGrp="1"/>
          </p:cNvSpPr>
          <p:nvPr>
            <p:ph type="title"/>
          </p:nvPr>
        </p:nvSpPr>
        <p:spPr/>
        <p:txBody>
          <a:bodyPr/>
          <a:lstStyle/>
          <a:p>
            <a:r>
              <a:rPr lang="en-US" dirty="0">
                <a:solidFill>
                  <a:schemeClr val="tx1"/>
                </a:solidFill>
              </a:rPr>
              <a:t>CHTC?</a:t>
            </a:r>
          </a:p>
        </p:txBody>
      </p:sp>
    </p:spTree>
    <p:extLst>
      <p:ext uri="{BB962C8B-B14F-4D97-AF65-F5344CB8AC3E}">
        <p14:creationId xmlns:p14="http://schemas.microsoft.com/office/powerpoint/2010/main" val="231487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1933" b="26941"/>
          <a:stretch/>
        </p:blipFill>
        <p:spPr bwMode="auto">
          <a:xfrm>
            <a:off x="1143001" y="642938"/>
            <a:ext cx="9634967"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ular Callout 7"/>
          <p:cNvSpPr/>
          <p:nvPr/>
        </p:nvSpPr>
        <p:spPr bwMode="auto">
          <a:xfrm>
            <a:off x="1462930" y="8143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“We pay a lot of money for research computing.  I want these computers always busy, helping research</a:t>
            </a:r>
            <a:r>
              <a:rPr lang="en-US" sz="2100" dirty="0">
                <a:latin typeface="Times New Roman" charset="0"/>
                <a:ea typeface="ＭＳ Ｐゴシック" charset="0"/>
              </a:rPr>
              <a:t>”</a:t>
            </a:r>
          </a:p>
        </p:txBody>
      </p:sp>
      <p:sp>
        <p:nvSpPr>
          <p:cNvPr id="9" name="Rectangular Callout 8"/>
          <p:cNvSpPr/>
          <p:nvPr/>
        </p:nvSpPr>
        <p:spPr bwMode="auto">
          <a:xfrm>
            <a:off x="1577229" y="8143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“If Physics invests twice what Chemistry does in computers, they should get 2x the computing</a:t>
            </a:r>
            <a:r>
              <a:rPr lang="en-US" sz="2100" dirty="0">
                <a:latin typeface="Times New Roman" charset="0"/>
                <a:ea typeface="ＭＳ Ｐゴシック" charset="0"/>
              </a:rPr>
              <a:t>”</a:t>
            </a:r>
          </a:p>
        </p:txBody>
      </p:sp>
      <p:sp>
        <p:nvSpPr>
          <p:cNvPr id="10" name="Rectangular Callout 9"/>
          <p:cNvSpPr/>
          <p:nvPr/>
        </p:nvSpPr>
        <p:spPr bwMode="auto">
          <a:xfrm>
            <a:off x="1577230" y="9286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“If an important group needs all the computers for three days to make a paper deadline, I’m ok with that</a:t>
            </a:r>
            <a:r>
              <a:rPr lang="en-US" sz="2100" dirty="0">
                <a:latin typeface="Times New Roman" charset="0"/>
                <a:ea typeface="ＭＳ Ｐゴシック" charset="0"/>
              </a:rPr>
              <a:t>”</a:t>
            </a:r>
          </a:p>
        </p:txBody>
      </p:sp>
    </p:spTree>
    <p:extLst>
      <p:ext uri="{BB962C8B-B14F-4D97-AF65-F5344CB8AC3E}">
        <p14:creationId xmlns:p14="http://schemas.microsoft.com/office/powerpoint/2010/main" val="38431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E746A-D773-3545-CC8B-04A8B5529D74}"/>
              </a:ext>
            </a:extLst>
          </p:cNvPr>
          <p:cNvSpPr>
            <a:spLocks noGrp="1"/>
          </p:cNvSpPr>
          <p:nvPr>
            <p:ph idx="1"/>
          </p:nvPr>
        </p:nvSpPr>
        <p:spPr>
          <a:xfrm>
            <a:off x="322263" y="1016795"/>
            <a:ext cx="4673249" cy="3170635"/>
          </a:xfrm>
        </p:spPr>
        <p:txBody>
          <a:bodyPr/>
          <a:lstStyle/>
          <a:p>
            <a:pPr marL="0" indent="0">
              <a:buNone/>
            </a:pPr>
            <a:r>
              <a:rPr lang="en-US" dirty="0"/>
              <a:t>Where work runs</a:t>
            </a:r>
          </a:p>
          <a:p>
            <a:pPr marL="0" indent="0">
              <a:buNone/>
            </a:pPr>
            <a:r>
              <a:rPr lang="en-US" dirty="0"/>
              <a:t>Also has policy</a:t>
            </a:r>
          </a:p>
          <a:p>
            <a:pPr marL="0" indent="0">
              <a:buNone/>
            </a:pPr>
            <a:r>
              <a:rPr lang="en-US" dirty="0"/>
              <a:t>Policy is declarative</a:t>
            </a:r>
          </a:p>
          <a:p>
            <a:pPr marL="0" indent="0">
              <a:buNone/>
            </a:pPr>
            <a:r>
              <a:rPr lang="en-US" dirty="0"/>
              <a:t>Probably many of these</a:t>
            </a:r>
          </a:p>
        </p:txBody>
      </p:sp>
      <p:sp>
        <p:nvSpPr>
          <p:cNvPr id="3" name="Title 2">
            <a:extLst>
              <a:ext uri="{FF2B5EF4-FFF2-40B4-BE49-F238E27FC236}">
                <a16:creationId xmlns:a16="http://schemas.microsoft.com/office/drawing/2014/main" id="{707E8537-D4E1-B5BD-1204-28841D9F31D1}"/>
              </a:ext>
            </a:extLst>
          </p:cNvPr>
          <p:cNvSpPr>
            <a:spLocks noGrp="1"/>
          </p:cNvSpPr>
          <p:nvPr>
            <p:ph type="title"/>
          </p:nvPr>
        </p:nvSpPr>
        <p:spPr/>
        <p:txBody>
          <a:bodyPr/>
          <a:lstStyle/>
          <a:p>
            <a:r>
              <a:rPr lang="en-US" dirty="0"/>
              <a:t>The </a:t>
            </a:r>
            <a:r>
              <a:rPr lang="en-US" dirty="0" err="1"/>
              <a:t>HTCondor</a:t>
            </a:r>
            <a:r>
              <a:rPr lang="en-US" dirty="0"/>
              <a:t> Execution Point</a:t>
            </a:r>
          </a:p>
        </p:txBody>
      </p:sp>
      <p:pic>
        <p:nvPicPr>
          <p:cNvPr id="4" name="Picture 3">
            <a:extLst>
              <a:ext uri="{FF2B5EF4-FFF2-40B4-BE49-F238E27FC236}">
                <a16:creationId xmlns:a16="http://schemas.microsoft.com/office/drawing/2014/main" id="{D9A0BB85-3D69-6BD3-F2DD-BBF9EF6A030E}"/>
              </a:ext>
            </a:extLst>
          </p:cNvPr>
          <p:cNvPicPr>
            <a:picLocks noChangeAspect="1"/>
          </p:cNvPicPr>
          <p:nvPr/>
        </p:nvPicPr>
        <p:blipFill>
          <a:blip r:embed="rId2"/>
          <a:stretch>
            <a:fillRect/>
          </a:stretch>
        </p:blipFill>
        <p:spPr>
          <a:xfrm>
            <a:off x="7722162" y="1756875"/>
            <a:ext cx="719194" cy="1253029"/>
          </a:xfrm>
          <a:prstGeom prst="rect">
            <a:avLst/>
          </a:prstGeom>
        </p:spPr>
      </p:pic>
    </p:spTree>
    <p:extLst>
      <p:ext uri="{BB962C8B-B14F-4D97-AF65-F5344CB8AC3E}">
        <p14:creationId xmlns:p14="http://schemas.microsoft.com/office/powerpoint/2010/main" val="1830221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Implies machines are heterogeneous</a:t>
            </a:r>
          </a:p>
          <a:p>
            <a:pPr marL="0" indent="0">
              <a:buNone/>
            </a:pPr>
            <a:r>
              <a:rPr lang="en-US" dirty="0"/>
              <a:t>Could be machines owned by others</a:t>
            </a:r>
          </a:p>
          <a:p>
            <a:pPr marL="0" indent="0">
              <a:buNone/>
            </a:pPr>
            <a:r>
              <a:rPr lang="en-US" dirty="0"/>
              <a:t>Could have different polices</a:t>
            </a:r>
          </a:p>
          <a:p>
            <a:pPr marL="0" indent="0">
              <a:buNone/>
            </a:pPr>
            <a:r>
              <a:rPr lang="en-US" dirty="0"/>
              <a:t>Could be places without shared filesystem</a:t>
            </a:r>
          </a:p>
          <a:p>
            <a:pPr marL="0" indent="0">
              <a:buNone/>
            </a:pPr>
            <a:endParaRPr lang="en-US" dirty="0"/>
          </a:p>
        </p:txBody>
      </p:sp>
      <p:sp>
        <p:nvSpPr>
          <p:cNvPr id="3" name="Title 2"/>
          <p:cNvSpPr>
            <a:spLocks noGrp="1"/>
          </p:cNvSpPr>
          <p:nvPr>
            <p:ph type="title"/>
          </p:nvPr>
        </p:nvSpPr>
        <p:spPr/>
        <p:txBody>
          <a:bodyPr/>
          <a:lstStyle/>
          <a:p>
            <a:r>
              <a:rPr lang="en-US" i="1" dirty="0"/>
              <a:t>on many machines</a:t>
            </a:r>
          </a:p>
        </p:txBody>
      </p:sp>
      <p:pic>
        <p:nvPicPr>
          <p:cNvPr id="4" name="Picture 2"/>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89061" y="4011888"/>
            <a:ext cx="595357" cy="1027472"/>
          </a:xfrm>
          <a:prstGeom prst="rect">
            <a:avLst/>
          </a:prstGeom>
          <a:noFill/>
          <a:ln>
            <a:noFill/>
          </a:ln>
          <a:effectLst/>
        </p:spPr>
      </p:pic>
      <p:pic>
        <p:nvPicPr>
          <p:cNvPr id="5" name="Picture 2"/>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069221" y="3976328"/>
            <a:ext cx="595357" cy="1027472"/>
          </a:xfrm>
          <a:prstGeom prst="rect">
            <a:avLst/>
          </a:prstGeom>
          <a:noFill/>
          <a:ln>
            <a:noFill/>
          </a:ln>
          <a:effectLst/>
        </p:spPr>
      </p:pic>
      <p:pic>
        <p:nvPicPr>
          <p:cNvPr id="6" name="Picture 2"/>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86821" y="40118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6021" y="39991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38581" y="40118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540" y="3385242"/>
            <a:ext cx="958460" cy="165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8581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11" y="255984"/>
            <a:ext cx="6917532" cy="463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2788" r="11875"/>
          <a:stretch/>
        </p:blipFill>
        <p:spPr bwMode="auto">
          <a:xfrm>
            <a:off x="4540109" y="641748"/>
            <a:ext cx="4368081" cy="38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bwMode="auto">
          <a:xfrm>
            <a:off x="3191377" y="1202407"/>
            <a:ext cx="2084471" cy="739942"/>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Constraints</a:t>
            </a:r>
          </a:p>
        </p:txBody>
      </p:sp>
      <p:sp>
        <p:nvSpPr>
          <p:cNvPr id="5" name="Left Arrow 4"/>
          <p:cNvSpPr/>
          <p:nvPr/>
        </p:nvSpPr>
        <p:spPr bwMode="auto">
          <a:xfrm>
            <a:off x="3191376" y="1879183"/>
            <a:ext cx="2084471" cy="679304"/>
          </a:xfrm>
          <a:prstGeom prst="lef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Constraints</a:t>
            </a:r>
          </a:p>
        </p:txBody>
      </p:sp>
      <p:sp>
        <p:nvSpPr>
          <p:cNvPr id="6" name="Rectangle 5"/>
          <p:cNvSpPr/>
          <p:nvPr/>
        </p:nvSpPr>
        <p:spPr bwMode="auto">
          <a:xfrm>
            <a:off x="3425991" y="967791"/>
            <a:ext cx="1615240" cy="1590697"/>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HTCondor</a:t>
            </a:r>
          </a:p>
          <a:p>
            <a:pPr algn="ctr"/>
            <a:r>
              <a:rPr lang="en-US" sz="2100" dirty="0">
                <a:latin typeface="Times New Roman" charset="0"/>
                <a:ea typeface="ＭＳ Ｐゴシック" charset="0"/>
              </a:rPr>
              <a:t>Manages</a:t>
            </a:r>
          </a:p>
          <a:p>
            <a:pPr algn="ctr"/>
            <a:r>
              <a:rPr lang="en-US" sz="2100" dirty="0">
                <a:latin typeface="Times New Roman" charset="0"/>
                <a:ea typeface="ＭＳ Ｐゴシック" charset="0"/>
              </a:rPr>
              <a:t>These</a:t>
            </a:r>
          </a:p>
          <a:p>
            <a:pPr algn="ctr"/>
            <a:r>
              <a:rPr lang="en-US" sz="2100" dirty="0">
                <a:latin typeface="Times New Roman" charset="0"/>
                <a:ea typeface="ＭＳ Ｐゴシック" charset="0"/>
              </a:rPr>
              <a:t>constraints</a:t>
            </a:r>
          </a:p>
        </p:txBody>
      </p:sp>
    </p:spTree>
    <p:extLst>
      <p:ext uri="{BB962C8B-B14F-4D97-AF65-F5344CB8AC3E}">
        <p14:creationId xmlns:p14="http://schemas.microsoft.com/office/powerpoint/2010/main" val="78894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21944" y="2517783"/>
            <a:ext cx="4196014" cy="1874846"/>
            <a:chOff x="0" y="2643706"/>
            <a:chExt cx="5594685" cy="2499794"/>
          </a:xfrm>
        </p:grpSpPr>
        <p:grpSp>
          <p:nvGrpSpPr>
            <p:cNvPr id="10" name="Group 9"/>
            <p:cNvGrpSpPr/>
            <p:nvPr/>
          </p:nvGrpSpPr>
          <p:grpSpPr>
            <a:xfrm>
              <a:off x="0" y="3893603"/>
              <a:ext cx="5594685" cy="1249897"/>
              <a:chOff x="0" y="3893603"/>
              <a:chExt cx="5594685" cy="1249897"/>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0" y="2643706"/>
              <a:ext cx="5594685" cy="1249897"/>
              <a:chOff x="0" y="3893603"/>
              <a:chExt cx="5594685" cy="1249897"/>
            </a:xfrm>
          </p:grpSpPr>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6" name="Group 15"/>
          <p:cNvGrpSpPr/>
          <p:nvPr/>
        </p:nvGrpSpPr>
        <p:grpSpPr>
          <a:xfrm>
            <a:off x="1121945" y="642937"/>
            <a:ext cx="4196014" cy="1874846"/>
            <a:chOff x="0" y="2643706"/>
            <a:chExt cx="5594685" cy="2499794"/>
          </a:xfrm>
        </p:grpSpPr>
        <p:grpSp>
          <p:nvGrpSpPr>
            <p:cNvPr id="17" name="Group 16"/>
            <p:cNvGrpSpPr/>
            <p:nvPr/>
          </p:nvGrpSpPr>
          <p:grpSpPr>
            <a:xfrm>
              <a:off x="0" y="3893603"/>
              <a:ext cx="5594685" cy="1249897"/>
              <a:chOff x="0" y="3893603"/>
              <a:chExt cx="5594685" cy="1249897"/>
            </a:xfrm>
          </p:grpSpPr>
          <p:pic>
            <p:nvPicPr>
              <p:cNvPr id="22"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0" y="2643706"/>
              <a:ext cx="5594685" cy="1249897"/>
              <a:chOff x="0" y="3893603"/>
              <a:chExt cx="5594685" cy="1249897"/>
            </a:xfrm>
          </p:grpSpPr>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08" y="2517783"/>
            <a:ext cx="2245358" cy="1983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642938"/>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2517783"/>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9198" y="642938"/>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3456" y="2572346"/>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2373682" y="1817252"/>
            <a:ext cx="4330874" cy="1338828"/>
          </a:xfrm>
          <a:prstGeom prst="rect">
            <a:avLst/>
          </a:prstGeom>
          <a:solidFill>
            <a:schemeClr val="bg1"/>
          </a:solidFill>
        </p:spPr>
        <p:txBody>
          <a:bodyPr wrap="square" rtlCol="0">
            <a:spAutoFit/>
          </a:bodyPr>
          <a:lstStyle/>
          <a:p>
            <a:pPr algn="ctr"/>
            <a:r>
              <a:rPr lang="en-US" sz="2700" dirty="0"/>
              <a:t>Not even that easy</a:t>
            </a:r>
          </a:p>
          <a:p>
            <a:pPr algn="ctr"/>
            <a:r>
              <a:rPr lang="en-US" sz="2700" dirty="0"/>
              <a:t>In the real world, many users,</a:t>
            </a:r>
          </a:p>
          <a:p>
            <a:pPr algn="ctr"/>
            <a:r>
              <a:rPr lang="en-US" sz="2700" dirty="0"/>
              <a:t>Many resource providers</a:t>
            </a:r>
          </a:p>
        </p:txBody>
      </p:sp>
    </p:spTree>
    <p:extLst>
      <p:ext uri="{BB962C8B-B14F-4D97-AF65-F5344CB8AC3E}">
        <p14:creationId xmlns:p14="http://schemas.microsoft.com/office/powerpoint/2010/main" val="2127308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85800"/>
          </a:xfrm>
        </p:spPr>
        <p:txBody>
          <a:bodyPr wrap="square" anchor="ctr">
            <a:normAutofit/>
          </a:bodyPr>
          <a:lstStyle/>
          <a:p>
            <a:pPr>
              <a:lnSpc>
                <a:spcPct val="90000"/>
              </a:lnSpc>
            </a:pPr>
            <a:r>
              <a:rPr lang="en-US" sz="4100"/>
              <a:t>This is a distributed problem.</a:t>
            </a:r>
          </a:p>
        </p:txBody>
      </p:sp>
      <p:graphicFrame>
        <p:nvGraphicFramePr>
          <p:cNvPr id="5" name="Content Placeholder 1">
            <a:extLst>
              <a:ext uri="{FF2B5EF4-FFF2-40B4-BE49-F238E27FC236}">
                <a16:creationId xmlns:a16="http://schemas.microsoft.com/office/drawing/2014/main" id="{4ED4D383-EB1A-2374-9753-F5637D185781}"/>
              </a:ext>
            </a:extLst>
          </p:cNvPr>
          <p:cNvGraphicFramePr>
            <a:graphicFrameLocks noGrp="1"/>
          </p:cNvGraphicFramePr>
          <p:nvPr>
            <p:ph idx="1"/>
            <p:extLst>
              <p:ext uri="{D42A27DB-BD31-4B8C-83A1-F6EECF244321}">
                <p14:modId xmlns:p14="http://schemas.microsoft.com/office/powerpoint/2010/main" val="3880734745"/>
              </p:ext>
            </p:extLst>
          </p:nvPr>
        </p:nvGraphicFramePr>
        <p:xfrm>
          <a:off x="322263" y="1016794"/>
          <a:ext cx="8399462" cy="3170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982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nterview with Leslie Lamport">
            <a:extLst>
              <a:ext uri="{FF2B5EF4-FFF2-40B4-BE49-F238E27FC236}">
                <a16:creationId xmlns:a16="http://schemas.microsoft.com/office/drawing/2014/main" id="{66672C1E-EE88-42F7-AF68-16FC7EEAE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10362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a:extLst>
              <a:ext uri="{FF2B5EF4-FFF2-40B4-BE49-F238E27FC236}">
                <a16:creationId xmlns:a16="http://schemas.microsoft.com/office/drawing/2014/main" id="{B54638D3-5757-411B-A421-FDFFFB0BB9E1}"/>
              </a:ext>
            </a:extLst>
          </p:cNvPr>
          <p:cNvSpPr/>
          <p:nvPr/>
        </p:nvSpPr>
        <p:spPr bwMode="auto">
          <a:xfrm>
            <a:off x="648928" y="117987"/>
            <a:ext cx="3254477" cy="4493342"/>
          </a:xfrm>
          <a:prstGeom prst="wedgeRoundRectCallout">
            <a:avLst>
              <a:gd name="adj1" fmla="val 81825"/>
              <a:gd name="adj2" fmla="val 34401"/>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can't get any work done because a machine you never heard of crashes"</a:t>
            </a:r>
          </a:p>
        </p:txBody>
      </p:sp>
    </p:spTree>
    <p:extLst>
      <p:ext uri="{BB962C8B-B14F-4D97-AF65-F5344CB8AC3E}">
        <p14:creationId xmlns:p14="http://schemas.microsoft.com/office/powerpoint/2010/main" val="3225193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82BA0B-145A-2B98-4877-097D1EEF6BA9}"/>
              </a:ext>
            </a:extLst>
          </p:cNvPr>
          <p:cNvSpPr>
            <a:spLocks noGrp="1"/>
          </p:cNvSpPr>
          <p:nvPr>
            <p:ph idx="1"/>
          </p:nvPr>
        </p:nvSpPr>
        <p:spPr>
          <a:xfrm>
            <a:off x="322263" y="1016794"/>
            <a:ext cx="8399462" cy="4246322"/>
          </a:xfrm>
        </p:spPr>
        <p:txBody>
          <a:bodyPr/>
          <a:lstStyle/>
          <a:p>
            <a:pPr marL="0" indent="0">
              <a:buNone/>
            </a:pPr>
            <a:r>
              <a:rPr lang="en-US" dirty="0"/>
              <a:t>Distributed authority (people)</a:t>
            </a:r>
          </a:p>
          <a:p>
            <a:endParaRPr lang="en-US" dirty="0"/>
          </a:p>
          <a:p>
            <a:pPr marL="0" indent="0" algn="ctr">
              <a:buNone/>
            </a:pPr>
            <a:r>
              <a:rPr lang="en-US" dirty="0"/>
              <a:t>vs</a:t>
            </a:r>
          </a:p>
          <a:p>
            <a:endParaRPr lang="en-US" dirty="0"/>
          </a:p>
          <a:p>
            <a:pPr marL="0" indent="0">
              <a:buNone/>
            </a:pPr>
            <a:r>
              <a:rPr lang="en-US" dirty="0"/>
              <a:t>Distributed machines – is k8s "distributed"?</a:t>
            </a:r>
          </a:p>
        </p:txBody>
      </p:sp>
      <p:sp>
        <p:nvSpPr>
          <p:cNvPr id="3" name="Title 2">
            <a:extLst>
              <a:ext uri="{FF2B5EF4-FFF2-40B4-BE49-F238E27FC236}">
                <a16:creationId xmlns:a16="http://schemas.microsoft.com/office/drawing/2014/main" id="{3399A831-6F22-7DDD-9E8C-12390E23785F}"/>
              </a:ext>
            </a:extLst>
          </p:cNvPr>
          <p:cNvSpPr>
            <a:spLocks noGrp="1"/>
          </p:cNvSpPr>
          <p:nvPr>
            <p:ph type="title"/>
          </p:nvPr>
        </p:nvSpPr>
        <p:spPr/>
        <p:txBody>
          <a:bodyPr/>
          <a:lstStyle/>
          <a:p>
            <a:r>
              <a:rPr lang="en-US" dirty="0"/>
              <a:t>What we mean by "Distributed"</a:t>
            </a:r>
          </a:p>
        </p:txBody>
      </p:sp>
      <p:pic>
        <p:nvPicPr>
          <p:cNvPr id="4" name="Picture 3">
            <a:extLst>
              <a:ext uri="{FF2B5EF4-FFF2-40B4-BE49-F238E27FC236}">
                <a16:creationId xmlns:a16="http://schemas.microsoft.com/office/drawing/2014/main" id="{1BE110E6-0244-D260-27C4-B6AB00EFCEFA}"/>
              </a:ext>
            </a:extLst>
          </p:cNvPr>
          <p:cNvPicPr>
            <a:picLocks noChangeAspect="1"/>
          </p:cNvPicPr>
          <p:nvPr/>
        </p:nvPicPr>
        <p:blipFill>
          <a:blip r:embed="rId2"/>
          <a:stretch>
            <a:fillRect/>
          </a:stretch>
        </p:blipFill>
        <p:spPr>
          <a:xfrm>
            <a:off x="3465549" y="3787849"/>
            <a:ext cx="2212901" cy="1475267"/>
          </a:xfrm>
          <a:prstGeom prst="rect">
            <a:avLst/>
          </a:prstGeom>
        </p:spPr>
      </p:pic>
    </p:spTree>
    <p:extLst>
      <p:ext uri="{BB962C8B-B14F-4D97-AF65-F5344CB8AC3E}">
        <p14:creationId xmlns:p14="http://schemas.microsoft.com/office/powerpoint/2010/main" val="1526248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6306" y="945223"/>
            <a:ext cx="8804952" cy="3852808"/>
          </a:xfrm>
        </p:spPr>
        <p:txBody>
          <a:bodyPr/>
          <a:lstStyle/>
          <a:p>
            <a:pPr marL="0" indent="0">
              <a:buNone/>
            </a:pPr>
            <a:r>
              <a:rPr lang="en-US" dirty="0"/>
              <a:t>“All work” can be broken up into smaller jobs</a:t>
            </a:r>
          </a:p>
          <a:p>
            <a:pPr marL="0" indent="0">
              <a:buNone/>
            </a:pPr>
            <a:r>
              <a:rPr lang="en-US" dirty="0"/>
              <a:t>	Jobs (mostly) independent</a:t>
            </a:r>
          </a:p>
          <a:p>
            <a:pPr marL="0" indent="0">
              <a:buNone/>
            </a:pPr>
            <a:r>
              <a:rPr lang="en-US" dirty="0"/>
              <a:t>	Smaller the better (up to a point)</a:t>
            </a:r>
          </a:p>
          <a:p>
            <a:pPr marL="0" indent="0">
              <a:buNone/>
            </a:pPr>
            <a:r>
              <a:rPr lang="en-US" dirty="0"/>
              <a:t>	Files as </a:t>
            </a:r>
            <a:r>
              <a:rPr lang="en-US" dirty="0" err="1"/>
              <a:t>ipc</a:t>
            </a:r>
            <a:endParaRPr lang="en-US" dirty="0"/>
          </a:p>
          <a:p>
            <a:pPr marL="0" indent="0">
              <a:buNone/>
            </a:pPr>
            <a:r>
              <a:rPr lang="en-US" dirty="0"/>
              <a:t>	Any interdependencies via DAGs</a:t>
            </a:r>
          </a:p>
          <a:p>
            <a:pPr marL="0" indent="0">
              <a:buNone/>
            </a:pPr>
            <a:r>
              <a:rPr lang="en-US" dirty="0"/>
              <a:t> 	Optimize time-to-finish</a:t>
            </a:r>
          </a:p>
          <a:p>
            <a:pPr marL="0" indent="0">
              <a:buNone/>
            </a:pPr>
            <a:r>
              <a:rPr lang="en-US" dirty="0"/>
              <a:t>		not time-to-run</a:t>
            </a:r>
          </a:p>
          <a:p>
            <a:pPr marL="0" indent="0">
              <a:buNone/>
            </a:pPr>
            <a:endParaRPr lang="en-US" dirty="0"/>
          </a:p>
          <a:p>
            <a:pPr marL="0" indent="0">
              <a:buNone/>
            </a:pPr>
            <a:endParaRPr lang="en-US" dirty="0"/>
          </a:p>
          <a:p>
            <a:pPr marL="0" indent="0">
              <a:buNone/>
            </a:pPr>
            <a:r>
              <a:rPr lang="en-US" dirty="0"/>
              <a:t>*</a:t>
            </a:r>
          </a:p>
        </p:txBody>
      </p:sp>
      <p:pic>
        <p:nvPicPr>
          <p:cNvPr id="5" name="Picture 4" descr="2018-Koch-user-tutorial (2) - Microsoft PowerPoint"/>
          <p:cNvPicPr>
            <a:picLocks noChangeAspect="1"/>
          </p:cNvPicPr>
          <p:nvPr/>
        </p:nvPicPr>
        <p:blipFill rotWithShape="1">
          <a:blip r:embed="rId3">
            <a:extLst>
              <a:ext uri="{28A0092B-C50C-407E-A947-70E740481C1C}">
                <a14:useLocalDpi xmlns:a14="http://schemas.microsoft.com/office/drawing/2010/main" val="0"/>
              </a:ext>
            </a:extLst>
          </a:blip>
          <a:srcRect l="22822" t="27259" r="6697" b="14272"/>
          <a:stretch/>
        </p:blipFill>
        <p:spPr>
          <a:xfrm>
            <a:off x="5961759" y="3307087"/>
            <a:ext cx="2590801" cy="1414902"/>
          </a:xfrm>
          <a:prstGeom prst="rect">
            <a:avLst/>
          </a:prstGeom>
        </p:spPr>
      </p:pic>
      <p:sp>
        <p:nvSpPr>
          <p:cNvPr id="3" name="Title 2"/>
          <p:cNvSpPr>
            <a:spLocks noGrp="1"/>
          </p:cNvSpPr>
          <p:nvPr>
            <p:ph type="title"/>
          </p:nvPr>
        </p:nvSpPr>
        <p:spPr/>
        <p:txBody>
          <a:bodyPr/>
          <a:lstStyle/>
          <a:p>
            <a:r>
              <a:rPr lang="en-US"/>
              <a:t>The Unstated </a:t>
            </a:r>
            <a:r>
              <a:rPr lang="en-US" dirty="0"/>
              <a:t>Assumption</a:t>
            </a:r>
          </a:p>
        </p:txBody>
      </p:sp>
    </p:spTree>
    <p:extLst>
      <p:ext uri="{BB962C8B-B14F-4D97-AF65-F5344CB8AC3E}">
        <p14:creationId xmlns:p14="http://schemas.microsoft.com/office/powerpoint/2010/main" val="2890898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2B7CB8-EBDB-08DB-A6A5-97ED7BD4DA85}"/>
              </a:ext>
            </a:extLst>
          </p:cNvPr>
          <p:cNvSpPr>
            <a:spLocks noGrp="1"/>
          </p:cNvSpPr>
          <p:nvPr>
            <p:ph idx="1"/>
          </p:nvPr>
        </p:nvSpPr>
        <p:spPr/>
        <p:txBody>
          <a:bodyPr/>
          <a:lstStyle/>
          <a:p>
            <a:pPr marL="0" indent="0">
              <a:buNone/>
            </a:pPr>
            <a:r>
              <a:rPr lang="en-US" dirty="0"/>
              <a:t>There's a LOT of jobs!</a:t>
            </a:r>
          </a:p>
          <a:p>
            <a:pPr marL="0" indent="0">
              <a:buNone/>
            </a:pPr>
            <a:endParaRPr lang="en-US" dirty="0"/>
          </a:p>
          <a:p>
            <a:pPr marL="0" indent="0">
              <a:buNone/>
            </a:pPr>
            <a:r>
              <a:rPr lang="en-US" dirty="0"/>
              <a:t>A lot of different jobs</a:t>
            </a:r>
          </a:p>
          <a:p>
            <a:pPr marL="0" indent="0">
              <a:buNone/>
            </a:pPr>
            <a:endParaRPr lang="en-US" dirty="0"/>
          </a:p>
          <a:p>
            <a:pPr marL="0" indent="0">
              <a:buNone/>
            </a:pPr>
            <a:r>
              <a:rPr lang="en-US" dirty="0"/>
              <a:t>Very different from HPC/MPI</a:t>
            </a:r>
          </a:p>
        </p:txBody>
      </p:sp>
      <p:sp>
        <p:nvSpPr>
          <p:cNvPr id="3" name="Title 2">
            <a:extLst>
              <a:ext uri="{FF2B5EF4-FFF2-40B4-BE49-F238E27FC236}">
                <a16:creationId xmlns:a16="http://schemas.microsoft.com/office/drawing/2014/main" id="{AB9E3814-5B7F-1964-D8C2-7111323074F2}"/>
              </a:ext>
            </a:extLst>
          </p:cNvPr>
          <p:cNvSpPr>
            <a:spLocks noGrp="1"/>
          </p:cNvSpPr>
          <p:nvPr>
            <p:ph type="title"/>
          </p:nvPr>
        </p:nvSpPr>
        <p:spPr/>
        <p:txBody>
          <a:bodyPr/>
          <a:lstStyle/>
          <a:p>
            <a:r>
              <a:rPr lang="en-US" dirty="0"/>
              <a:t>With the implication…</a:t>
            </a:r>
          </a:p>
        </p:txBody>
      </p:sp>
    </p:spTree>
    <p:extLst>
      <p:ext uri="{BB962C8B-B14F-4D97-AF65-F5344CB8AC3E}">
        <p14:creationId xmlns:p14="http://schemas.microsoft.com/office/powerpoint/2010/main" val="260224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A1E55ED2-9ACE-AB2D-84A6-4581454BEEF2}"/>
              </a:ext>
            </a:extLst>
          </p:cNvPr>
          <p:cNvPicPr>
            <a:picLocks noChangeAspect="1"/>
          </p:cNvPicPr>
          <p:nvPr/>
        </p:nvPicPr>
        <p:blipFill>
          <a:blip r:embed="rId2"/>
          <a:stretch>
            <a:fillRect/>
          </a:stretch>
        </p:blipFill>
        <p:spPr>
          <a:xfrm>
            <a:off x="1033825" y="50800"/>
            <a:ext cx="7076351" cy="5041900"/>
          </a:xfrm>
          <a:prstGeom prst="rect">
            <a:avLst/>
          </a:prstGeom>
          <a:noFill/>
        </p:spPr>
      </p:pic>
    </p:spTree>
    <p:extLst>
      <p:ext uri="{BB962C8B-B14F-4D97-AF65-F5344CB8AC3E}">
        <p14:creationId xmlns:p14="http://schemas.microsoft.com/office/powerpoint/2010/main" val="2141869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TC Facilitation Innovations for Research Computing">
            <a:extLst>
              <a:ext uri="{FF2B5EF4-FFF2-40B4-BE49-F238E27FC236}">
                <a16:creationId xmlns:a16="http://schemas.microsoft.com/office/drawing/2014/main" id="{3BF5591C-189F-F4F5-49D9-41D30C051E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359"/>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53180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52675-8EFD-E817-6A8E-ACBB92F778D3}"/>
              </a:ext>
            </a:extLst>
          </p:cNvPr>
          <p:cNvSpPr>
            <a:spLocks noGrp="1"/>
          </p:cNvSpPr>
          <p:nvPr>
            <p:ph idx="1"/>
          </p:nvPr>
        </p:nvSpPr>
        <p:spPr/>
        <p:txBody>
          <a:bodyPr/>
          <a:lstStyle/>
          <a:p>
            <a:pPr marL="0" indent="0">
              <a:buNone/>
            </a:pPr>
            <a:r>
              <a:rPr lang="en-US" dirty="0"/>
              <a:t>Ideal job, with "Job Nature" is pure function</a:t>
            </a:r>
          </a:p>
          <a:p>
            <a:pPr marL="0" indent="0">
              <a:buNone/>
            </a:pPr>
            <a:r>
              <a:rPr lang="en-US" dirty="0"/>
              <a:t>Completely described by submit file</a:t>
            </a:r>
            <a:br>
              <a:rPr lang="en-US" dirty="0"/>
            </a:br>
            <a:r>
              <a:rPr lang="en-US" dirty="0"/>
              <a:t>Not side effects</a:t>
            </a:r>
            <a:br>
              <a:rPr lang="en-US" dirty="0"/>
            </a:br>
            <a:br>
              <a:rPr lang="en-US" dirty="0"/>
            </a:br>
            <a:r>
              <a:rPr lang="en-US" dirty="0"/>
              <a:t>But we don't live in a perfect world</a:t>
            </a:r>
          </a:p>
        </p:txBody>
      </p:sp>
      <p:sp>
        <p:nvSpPr>
          <p:cNvPr id="3" name="Title 2">
            <a:extLst>
              <a:ext uri="{FF2B5EF4-FFF2-40B4-BE49-F238E27FC236}">
                <a16:creationId xmlns:a16="http://schemas.microsoft.com/office/drawing/2014/main" id="{289B3C74-74C9-61A4-7F48-6EF36BFAFDE8}"/>
              </a:ext>
            </a:extLst>
          </p:cNvPr>
          <p:cNvSpPr>
            <a:spLocks noGrp="1"/>
          </p:cNvSpPr>
          <p:nvPr>
            <p:ph type="title"/>
          </p:nvPr>
        </p:nvSpPr>
        <p:spPr/>
        <p:txBody>
          <a:bodyPr/>
          <a:lstStyle/>
          <a:p>
            <a:r>
              <a:rPr lang="en-US" dirty="0"/>
              <a:t>The Job Nature</a:t>
            </a:r>
          </a:p>
        </p:txBody>
      </p:sp>
    </p:spTree>
    <p:extLst>
      <p:ext uri="{BB962C8B-B14F-4D97-AF65-F5344CB8AC3E}">
        <p14:creationId xmlns:p14="http://schemas.microsoft.com/office/powerpoint/2010/main" val="742164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17CC75-3466-E834-083F-FC48AA79F869}"/>
              </a:ext>
            </a:extLst>
          </p:cNvPr>
          <p:cNvSpPr>
            <a:spLocks noGrp="1"/>
          </p:cNvSpPr>
          <p:nvPr>
            <p:ph idx="1"/>
          </p:nvPr>
        </p:nvSpPr>
        <p:spPr/>
        <p:txBody>
          <a:bodyPr/>
          <a:lstStyle/>
          <a:p>
            <a:r>
              <a:rPr lang="en-US" dirty="0"/>
              <a:t>Genetic Search</a:t>
            </a:r>
          </a:p>
          <a:p>
            <a:r>
              <a:rPr lang="en-US" dirty="0"/>
              <a:t>Monte-Carlo simulation</a:t>
            </a:r>
          </a:p>
          <a:p>
            <a:pPr lvl="2"/>
            <a:r>
              <a:rPr lang="en-US" dirty="0"/>
              <a:t>(careful with random seeds)</a:t>
            </a:r>
          </a:p>
          <a:p>
            <a:r>
              <a:rPr lang="en-US" dirty="0"/>
              <a:t>Compression of large input</a:t>
            </a:r>
          </a:p>
        </p:txBody>
      </p:sp>
      <p:sp>
        <p:nvSpPr>
          <p:cNvPr id="3" name="Title 2">
            <a:extLst>
              <a:ext uri="{FF2B5EF4-FFF2-40B4-BE49-F238E27FC236}">
                <a16:creationId xmlns:a16="http://schemas.microsoft.com/office/drawing/2014/main" id="{4BB3A6A6-750B-C69C-C7F0-3E2416344C89}"/>
              </a:ext>
            </a:extLst>
          </p:cNvPr>
          <p:cNvSpPr>
            <a:spLocks noGrp="1"/>
          </p:cNvSpPr>
          <p:nvPr>
            <p:ph type="title"/>
          </p:nvPr>
        </p:nvSpPr>
        <p:spPr/>
        <p:txBody>
          <a:bodyPr/>
          <a:lstStyle/>
          <a:p>
            <a:r>
              <a:rPr lang="en-US" dirty="0"/>
              <a:t>Things with The Job Nature?</a:t>
            </a:r>
          </a:p>
        </p:txBody>
      </p:sp>
    </p:spTree>
    <p:extLst>
      <p:ext uri="{BB962C8B-B14F-4D97-AF65-F5344CB8AC3E}">
        <p14:creationId xmlns:p14="http://schemas.microsoft.com/office/powerpoint/2010/main" val="3437712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FC2D23-EA23-E2F5-4AE6-2B58A90618F4}"/>
              </a:ext>
            </a:extLst>
          </p:cNvPr>
          <p:cNvSpPr>
            <a:spLocks noGrp="1"/>
          </p:cNvSpPr>
          <p:nvPr>
            <p:ph idx="1"/>
          </p:nvPr>
        </p:nvSpPr>
        <p:spPr/>
        <p:txBody>
          <a:bodyPr/>
          <a:lstStyle/>
          <a:p>
            <a:r>
              <a:rPr lang="en-US" dirty="0"/>
              <a:t>Web server</a:t>
            </a:r>
          </a:p>
          <a:p>
            <a:r>
              <a:rPr lang="en-US" dirty="0"/>
              <a:t>Database</a:t>
            </a:r>
          </a:p>
          <a:p>
            <a:r>
              <a:rPr lang="en-US" dirty="0"/>
              <a:t>Interactive notebook</a:t>
            </a:r>
          </a:p>
        </p:txBody>
      </p:sp>
      <p:sp>
        <p:nvSpPr>
          <p:cNvPr id="3" name="Title 2">
            <a:extLst>
              <a:ext uri="{FF2B5EF4-FFF2-40B4-BE49-F238E27FC236}">
                <a16:creationId xmlns:a16="http://schemas.microsoft.com/office/drawing/2014/main" id="{9D79460C-0CB6-ACDF-823C-1A563E00ECBB}"/>
              </a:ext>
            </a:extLst>
          </p:cNvPr>
          <p:cNvSpPr>
            <a:spLocks noGrp="1"/>
          </p:cNvSpPr>
          <p:nvPr>
            <p:ph type="title"/>
          </p:nvPr>
        </p:nvSpPr>
        <p:spPr>
          <a:xfrm>
            <a:off x="0" y="270270"/>
            <a:ext cx="9144000" cy="685800"/>
          </a:xfrm>
        </p:spPr>
        <p:txBody>
          <a:bodyPr/>
          <a:lstStyle/>
          <a:p>
            <a:r>
              <a:rPr lang="en-US" dirty="0"/>
              <a:t>What does not have The Job Nature?</a:t>
            </a:r>
          </a:p>
        </p:txBody>
      </p:sp>
    </p:spTree>
    <p:extLst>
      <p:ext uri="{BB962C8B-B14F-4D97-AF65-F5344CB8AC3E}">
        <p14:creationId xmlns:p14="http://schemas.microsoft.com/office/powerpoint/2010/main" val="3056329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6794"/>
            <a:ext cx="9005103" cy="3170635"/>
          </a:xfrm>
        </p:spPr>
        <p:txBody>
          <a:bodyPr/>
          <a:lstStyle/>
          <a:p>
            <a:pPr marL="0" indent="0" algn="ctr">
              <a:buNone/>
            </a:pPr>
            <a:r>
              <a:rPr lang="en-US" dirty="0"/>
              <a:t>Split responsibility:</a:t>
            </a:r>
          </a:p>
          <a:p>
            <a:pPr marL="0" indent="0" algn="ctr">
              <a:buNone/>
            </a:pPr>
            <a:r>
              <a:rPr lang="en-US" dirty="0"/>
              <a:t>	    Worker side</a:t>
            </a:r>
          </a:p>
          <a:p>
            <a:pPr marL="0" indent="0">
              <a:buNone/>
            </a:pPr>
            <a:r>
              <a:rPr lang="en-US" dirty="0"/>
              <a:t>                  AP side</a:t>
            </a:r>
          </a:p>
          <a:p>
            <a:pPr marL="0" indent="0">
              <a:buNone/>
            </a:pPr>
            <a:r>
              <a:rPr lang="en-US" dirty="0"/>
              <a:t>We </a:t>
            </a:r>
            <a:r>
              <a:rPr lang="en-US" b="1" i="1" dirty="0"/>
              <a:t>encourage</a:t>
            </a:r>
            <a:r>
              <a:rPr lang="en-US" dirty="0"/>
              <a:t> different policy on both sides</a:t>
            </a:r>
          </a:p>
          <a:p>
            <a:pPr marL="0" indent="0">
              <a:buNone/>
            </a:pPr>
            <a:r>
              <a:rPr lang="en-US" dirty="0"/>
              <a:t>		(who wins in a collision?)</a:t>
            </a:r>
          </a:p>
          <a:p>
            <a:pPr marL="0" indent="0">
              <a:buNone/>
            </a:pPr>
            <a:r>
              <a:rPr lang="en-US" dirty="0"/>
              <a:t>Always focusing on responsibility of the side</a:t>
            </a:r>
          </a:p>
          <a:p>
            <a:pPr marL="0" indent="0">
              <a:buNone/>
            </a:pPr>
            <a:r>
              <a:rPr lang="en-US" dirty="0"/>
              <a:t>	Always consider where responsibility goes</a:t>
            </a:r>
          </a:p>
          <a:p>
            <a:pPr marL="0" indent="0">
              <a:buNone/>
            </a:pPr>
            <a:endParaRPr lang="en-US" dirty="0"/>
          </a:p>
          <a:p>
            <a:pPr marL="0" indent="0">
              <a:buNone/>
            </a:pPr>
            <a:r>
              <a:rPr lang="en-US" dirty="0"/>
              <a:t>	</a:t>
            </a:r>
          </a:p>
        </p:txBody>
      </p:sp>
      <p:sp>
        <p:nvSpPr>
          <p:cNvPr id="3" name="Title 2"/>
          <p:cNvSpPr>
            <a:spLocks noGrp="1"/>
          </p:cNvSpPr>
          <p:nvPr>
            <p:ph type="title"/>
          </p:nvPr>
        </p:nvSpPr>
        <p:spPr/>
        <p:txBody>
          <a:bodyPr/>
          <a:lstStyle/>
          <a:p>
            <a:r>
              <a:rPr lang="en-US" dirty="0"/>
              <a:t>Two-faced nature of HTCondor</a:t>
            </a:r>
          </a:p>
        </p:txBody>
      </p:sp>
      <p:pic>
        <p:nvPicPr>
          <p:cNvPr id="205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8897" y="812800"/>
            <a:ext cx="2095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318250" y="812800"/>
            <a:ext cx="2095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2976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Reliability 1</a:t>
            </a:r>
            <a:r>
              <a:rPr lang="en-US" baseline="30000" dirty="0"/>
              <a:t>st</a:t>
            </a:r>
            <a:r>
              <a:rPr lang="en-US" dirty="0"/>
              <a:t> priority</a:t>
            </a:r>
          </a:p>
          <a:p>
            <a:endParaRPr lang="en-US" dirty="0"/>
          </a:p>
          <a:p>
            <a:r>
              <a:rPr lang="en-US" dirty="0"/>
              <a:t>We can make HTCondor </a:t>
            </a:r>
            <a:r>
              <a:rPr lang="en-US" b="1" i="1" dirty="0"/>
              <a:t>fast enough</a:t>
            </a:r>
            <a:endParaRPr lang="en-US" dirty="0"/>
          </a:p>
          <a:p>
            <a:pPr marL="457200" lvl="1" indent="0">
              <a:buNone/>
            </a:pPr>
            <a:r>
              <a:rPr lang="en-US" dirty="0"/>
              <a:t>w/o sacrificing any reliability – no screw polishing</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All while being reliable…</a:t>
            </a:r>
          </a:p>
        </p:txBody>
      </p:sp>
    </p:spTree>
    <p:extLst>
      <p:ext uri="{BB962C8B-B14F-4D97-AF65-F5344CB8AC3E}">
        <p14:creationId xmlns:p14="http://schemas.microsoft.com/office/powerpoint/2010/main" val="1369939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  The Dream</a:t>
            </a:r>
          </a:p>
        </p:txBody>
      </p:sp>
      <p:cxnSp>
        <p:nvCxnSpPr>
          <p:cNvPr id="5" name="Straight Arrow Connector 4"/>
          <p:cNvCxnSpPr/>
          <p:nvPr/>
        </p:nvCxnSpPr>
        <p:spPr bwMode="auto">
          <a:xfrm>
            <a:off x="1022684" y="4307305"/>
            <a:ext cx="6617369" cy="0"/>
          </a:xfrm>
          <a:prstGeom prst="straightConnector1">
            <a:avLst/>
          </a:prstGeom>
          <a:solidFill>
            <a:schemeClr val="accent1"/>
          </a:solidFill>
          <a:ln w="635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flipV="1">
            <a:off x="1022684" y="745958"/>
            <a:ext cx="0" cy="3561347"/>
          </a:xfrm>
          <a:prstGeom prst="straightConnector1">
            <a:avLst/>
          </a:prstGeom>
          <a:solidFill>
            <a:schemeClr val="accent1"/>
          </a:solidFill>
          <a:ln w="635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2159668" y="4421760"/>
            <a:ext cx="4584032" cy="707886"/>
          </a:xfrm>
          <a:prstGeom prst="rect">
            <a:avLst/>
          </a:prstGeom>
          <a:noFill/>
        </p:spPr>
        <p:txBody>
          <a:bodyPr wrap="square" rtlCol="0">
            <a:spAutoFit/>
          </a:bodyPr>
          <a:lstStyle/>
          <a:p>
            <a:pPr algn="ctr"/>
            <a:r>
              <a:rPr lang="en-US" sz="4000" dirty="0">
                <a:solidFill>
                  <a:srgbClr val="0070C0"/>
                </a:solidFill>
              </a:rPr>
              <a:t>Load</a:t>
            </a:r>
          </a:p>
        </p:txBody>
      </p:sp>
      <p:sp>
        <p:nvSpPr>
          <p:cNvPr id="10" name="TextBox 9"/>
          <p:cNvSpPr txBox="1"/>
          <p:nvPr/>
        </p:nvSpPr>
        <p:spPr>
          <a:xfrm rot="16200000">
            <a:off x="-1082841" y="2341130"/>
            <a:ext cx="3224463" cy="707886"/>
          </a:xfrm>
          <a:prstGeom prst="rect">
            <a:avLst/>
          </a:prstGeom>
          <a:noFill/>
        </p:spPr>
        <p:txBody>
          <a:bodyPr wrap="square" rtlCol="0">
            <a:spAutoFit/>
          </a:bodyPr>
          <a:lstStyle/>
          <a:p>
            <a:pPr algn="ctr"/>
            <a:r>
              <a:rPr lang="en-US" sz="4000" dirty="0">
                <a:solidFill>
                  <a:srgbClr val="0070C0"/>
                </a:solidFill>
              </a:rPr>
              <a:t>Performance</a:t>
            </a:r>
          </a:p>
        </p:txBody>
      </p:sp>
      <p:cxnSp>
        <p:nvCxnSpPr>
          <p:cNvPr id="11" name="Straight Arrow Connector 10"/>
          <p:cNvCxnSpPr/>
          <p:nvPr/>
        </p:nvCxnSpPr>
        <p:spPr bwMode="auto">
          <a:xfrm flipV="1">
            <a:off x="1022684" y="1612232"/>
            <a:ext cx="4042611" cy="2695073"/>
          </a:xfrm>
          <a:prstGeom prst="straightConnector1">
            <a:avLst/>
          </a:prstGeom>
          <a:solidFill>
            <a:schemeClr val="accent1"/>
          </a:solidFill>
          <a:ln w="635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ectangle 13"/>
          <p:cNvSpPr/>
          <p:nvPr/>
        </p:nvSpPr>
        <p:spPr bwMode="auto">
          <a:xfrm>
            <a:off x="-37578" y="4108537"/>
            <a:ext cx="1022684" cy="103496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94489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  Reality</a:t>
            </a:r>
          </a:p>
        </p:txBody>
      </p:sp>
      <p:cxnSp>
        <p:nvCxnSpPr>
          <p:cNvPr id="5" name="Straight Arrow Connector 4"/>
          <p:cNvCxnSpPr/>
          <p:nvPr/>
        </p:nvCxnSpPr>
        <p:spPr bwMode="auto">
          <a:xfrm>
            <a:off x="1022684" y="4307305"/>
            <a:ext cx="6617369" cy="0"/>
          </a:xfrm>
          <a:prstGeom prst="straightConnector1">
            <a:avLst/>
          </a:prstGeom>
          <a:solidFill>
            <a:schemeClr val="accent1"/>
          </a:solidFill>
          <a:ln w="635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flipV="1">
            <a:off x="1022684" y="745958"/>
            <a:ext cx="0" cy="3561347"/>
          </a:xfrm>
          <a:prstGeom prst="straightConnector1">
            <a:avLst/>
          </a:prstGeom>
          <a:solidFill>
            <a:schemeClr val="accent1"/>
          </a:solidFill>
          <a:ln w="635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2159668" y="4421760"/>
            <a:ext cx="4584032" cy="707886"/>
          </a:xfrm>
          <a:prstGeom prst="rect">
            <a:avLst/>
          </a:prstGeom>
          <a:noFill/>
        </p:spPr>
        <p:txBody>
          <a:bodyPr wrap="square" rtlCol="0">
            <a:spAutoFit/>
          </a:bodyPr>
          <a:lstStyle/>
          <a:p>
            <a:pPr algn="ctr"/>
            <a:r>
              <a:rPr lang="en-US" sz="4000" dirty="0">
                <a:solidFill>
                  <a:srgbClr val="0070C0"/>
                </a:solidFill>
              </a:rPr>
              <a:t>Load</a:t>
            </a:r>
          </a:p>
        </p:txBody>
      </p:sp>
      <p:sp>
        <p:nvSpPr>
          <p:cNvPr id="10" name="TextBox 9"/>
          <p:cNvSpPr txBox="1"/>
          <p:nvPr/>
        </p:nvSpPr>
        <p:spPr>
          <a:xfrm rot="16200000">
            <a:off x="-1082841" y="2341130"/>
            <a:ext cx="3224463" cy="707886"/>
          </a:xfrm>
          <a:prstGeom prst="rect">
            <a:avLst/>
          </a:prstGeom>
          <a:noFill/>
        </p:spPr>
        <p:txBody>
          <a:bodyPr wrap="square" rtlCol="0">
            <a:spAutoFit/>
          </a:bodyPr>
          <a:lstStyle/>
          <a:p>
            <a:pPr algn="ctr"/>
            <a:r>
              <a:rPr lang="en-US" sz="4000" dirty="0">
                <a:solidFill>
                  <a:srgbClr val="0070C0"/>
                </a:solidFill>
              </a:rPr>
              <a:t>Performance</a:t>
            </a:r>
          </a:p>
        </p:txBody>
      </p:sp>
      <p:cxnSp>
        <p:nvCxnSpPr>
          <p:cNvPr id="11" name="Straight Arrow Connector 10"/>
          <p:cNvCxnSpPr/>
          <p:nvPr/>
        </p:nvCxnSpPr>
        <p:spPr bwMode="auto">
          <a:xfrm flipV="1">
            <a:off x="1022684" y="1612232"/>
            <a:ext cx="4042611" cy="2695073"/>
          </a:xfrm>
          <a:prstGeom prst="straightConnector1">
            <a:avLst/>
          </a:prstGeom>
          <a:solidFill>
            <a:schemeClr val="accent1"/>
          </a:solidFill>
          <a:ln w="6350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ectangle 13"/>
          <p:cNvSpPr/>
          <p:nvPr/>
        </p:nvSpPr>
        <p:spPr bwMode="auto">
          <a:xfrm>
            <a:off x="-37578" y="4108537"/>
            <a:ext cx="1022684" cy="103496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prstClr val="black"/>
              </a:solidFill>
              <a:latin typeface="Times New Roman" charset="0"/>
              <a:ea typeface="ＭＳ Ｐゴシック" charset="0"/>
            </a:endParaRPr>
          </a:p>
        </p:txBody>
      </p:sp>
      <p:cxnSp>
        <p:nvCxnSpPr>
          <p:cNvPr id="12" name="Straight Arrow Connector 11"/>
          <p:cNvCxnSpPr/>
          <p:nvPr/>
        </p:nvCxnSpPr>
        <p:spPr bwMode="auto">
          <a:xfrm>
            <a:off x="5065295" y="1612232"/>
            <a:ext cx="721895" cy="2634915"/>
          </a:xfrm>
          <a:prstGeom prst="straightConnector1">
            <a:avLst/>
          </a:prstGeom>
          <a:solidFill>
            <a:schemeClr val="accent1"/>
          </a:solidFill>
          <a:ln w="635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169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Scalability:  Managed</a:t>
            </a:r>
          </a:p>
        </p:txBody>
      </p:sp>
      <p:cxnSp>
        <p:nvCxnSpPr>
          <p:cNvPr id="5" name="Straight Arrow Connector 4"/>
          <p:cNvCxnSpPr/>
          <p:nvPr/>
        </p:nvCxnSpPr>
        <p:spPr bwMode="auto">
          <a:xfrm>
            <a:off x="1022684" y="4307305"/>
            <a:ext cx="6617369" cy="0"/>
          </a:xfrm>
          <a:prstGeom prst="straightConnector1">
            <a:avLst/>
          </a:prstGeom>
          <a:solidFill>
            <a:schemeClr val="accent1"/>
          </a:solidFill>
          <a:ln w="635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flipV="1">
            <a:off x="1022684" y="745958"/>
            <a:ext cx="0" cy="3561347"/>
          </a:xfrm>
          <a:prstGeom prst="straightConnector1">
            <a:avLst/>
          </a:prstGeom>
          <a:solidFill>
            <a:schemeClr val="accent1"/>
          </a:solidFill>
          <a:ln w="635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2159668" y="4421760"/>
            <a:ext cx="4584032" cy="707886"/>
          </a:xfrm>
          <a:prstGeom prst="rect">
            <a:avLst/>
          </a:prstGeom>
          <a:noFill/>
        </p:spPr>
        <p:txBody>
          <a:bodyPr wrap="square" rtlCol="0">
            <a:spAutoFit/>
          </a:bodyPr>
          <a:lstStyle/>
          <a:p>
            <a:pPr algn="ctr"/>
            <a:r>
              <a:rPr lang="en-US" sz="4000" dirty="0">
                <a:solidFill>
                  <a:srgbClr val="0070C0"/>
                </a:solidFill>
              </a:rPr>
              <a:t>Load</a:t>
            </a:r>
          </a:p>
        </p:txBody>
      </p:sp>
      <p:sp>
        <p:nvSpPr>
          <p:cNvPr id="10" name="TextBox 9"/>
          <p:cNvSpPr txBox="1"/>
          <p:nvPr/>
        </p:nvSpPr>
        <p:spPr>
          <a:xfrm rot="16200000">
            <a:off x="-1082841" y="2341130"/>
            <a:ext cx="3224463" cy="707886"/>
          </a:xfrm>
          <a:prstGeom prst="rect">
            <a:avLst/>
          </a:prstGeom>
          <a:noFill/>
        </p:spPr>
        <p:txBody>
          <a:bodyPr wrap="square" rtlCol="0">
            <a:spAutoFit/>
          </a:bodyPr>
          <a:lstStyle/>
          <a:p>
            <a:pPr algn="ctr"/>
            <a:r>
              <a:rPr lang="en-US" sz="4000" dirty="0">
                <a:solidFill>
                  <a:srgbClr val="0070C0"/>
                </a:solidFill>
              </a:rPr>
              <a:t>Performance</a:t>
            </a:r>
          </a:p>
        </p:txBody>
      </p:sp>
      <p:cxnSp>
        <p:nvCxnSpPr>
          <p:cNvPr id="11" name="Straight Arrow Connector 10"/>
          <p:cNvCxnSpPr/>
          <p:nvPr/>
        </p:nvCxnSpPr>
        <p:spPr bwMode="auto">
          <a:xfrm flipV="1">
            <a:off x="1022684" y="2695073"/>
            <a:ext cx="2502569" cy="1612233"/>
          </a:xfrm>
          <a:prstGeom prst="straightConnector1">
            <a:avLst/>
          </a:prstGeom>
          <a:solidFill>
            <a:schemeClr val="accent1"/>
          </a:solidFill>
          <a:ln w="6350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ectangle 13"/>
          <p:cNvSpPr/>
          <p:nvPr/>
        </p:nvSpPr>
        <p:spPr bwMode="auto">
          <a:xfrm>
            <a:off x="-37578" y="4108537"/>
            <a:ext cx="1022684" cy="103496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prstClr val="black"/>
              </a:solidFill>
              <a:latin typeface="Times New Roman" charset="0"/>
              <a:ea typeface="ＭＳ Ｐゴシック" charset="0"/>
            </a:endParaRPr>
          </a:p>
        </p:txBody>
      </p:sp>
      <p:cxnSp>
        <p:nvCxnSpPr>
          <p:cNvPr id="12" name="Straight Arrow Connector 11"/>
          <p:cNvCxnSpPr/>
          <p:nvPr/>
        </p:nvCxnSpPr>
        <p:spPr bwMode="auto">
          <a:xfrm>
            <a:off x="3441032" y="2719136"/>
            <a:ext cx="4487779" cy="0"/>
          </a:xfrm>
          <a:prstGeom prst="straightConnector1">
            <a:avLst/>
          </a:prstGeom>
          <a:solidFill>
            <a:schemeClr val="accent1"/>
          </a:solidFill>
          <a:ln w="635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ctangular Callout 14"/>
          <p:cNvSpPr/>
          <p:nvPr/>
        </p:nvSpPr>
        <p:spPr bwMode="auto">
          <a:xfrm>
            <a:off x="3615490" y="625641"/>
            <a:ext cx="2905626" cy="1744579"/>
          </a:xfrm>
          <a:prstGeom prst="wedgeRectCallout">
            <a:avLst>
              <a:gd name="adj1" fmla="val -56860"/>
              <a:gd name="adj2" fmla="val 6895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Circuit Breakers</a:t>
            </a: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Times New Roman" charset="0"/>
                <a:ea typeface="ＭＳ Ｐゴシック" charset="0"/>
              </a:rPr>
              <a:t>Load Shedding</a:t>
            </a:r>
          </a:p>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Queueing</a:t>
            </a:r>
          </a:p>
        </p:txBody>
      </p:sp>
    </p:spTree>
    <p:extLst>
      <p:ext uri="{BB962C8B-B14F-4D97-AF65-F5344CB8AC3E}">
        <p14:creationId xmlns:p14="http://schemas.microsoft.com/office/powerpoint/2010/main" val="127065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4" y="148301"/>
            <a:ext cx="9144000" cy="685800"/>
          </a:xfrm>
        </p:spPr>
        <p:txBody>
          <a:bodyPr/>
          <a:lstStyle/>
          <a:p>
            <a:r>
              <a:rPr lang="en-US" dirty="0"/>
              <a:t>Scaling via many APs</a:t>
            </a:r>
          </a:p>
        </p:txBody>
      </p:sp>
      <p:sp>
        <p:nvSpPr>
          <p:cNvPr id="4" name="TextBox 3"/>
          <p:cNvSpPr txBox="1"/>
          <p:nvPr/>
        </p:nvSpPr>
        <p:spPr>
          <a:xfrm>
            <a:off x="-68908" y="4618199"/>
            <a:ext cx="3198188" cy="523220"/>
          </a:xfrm>
          <a:prstGeom prst="rect">
            <a:avLst/>
          </a:prstGeom>
          <a:noFill/>
        </p:spPr>
        <p:txBody>
          <a:bodyPr wrap="square" rtlCol="0">
            <a:spAutoFit/>
          </a:bodyPr>
          <a:lstStyle/>
          <a:p>
            <a:r>
              <a:rPr lang="en-US" dirty="0"/>
              <a:t>Access Points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826" y="1063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226" y="12155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626" y="13679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026" y="15203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426" y="16727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826" y="1825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770026" y="2886932"/>
            <a:ext cx="1377388" cy="523220"/>
          </a:xfrm>
          <a:prstGeom prst="rect">
            <a:avLst/>
          </a:prstGeom>
          <a:noFill/>
        </p:spPr>
        <p:txBody>
          <a:bodyPr wrap="square" rtlCol="0">
            <a:spAutoFit/>
          </a:bodyPr>
          <a:lstStyle/>
          <a:p>
            <a:r>
              <a:rPr lang="en-US" dirty="0"/>
              <a:t>Execute</a:t>
            </a:r>
          </a:p>
        </p:txBody>
      </p:sp>
      <p:pic>
        <p:nvPicPr>
          <p:cNvPr id="3074"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1" y="910000"/>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4" y="2169068"/>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 y="3410152"/>
            <a:ext cx="1158551" cy="163861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p:cNvCxnSpPr>
            <a:stCxn id="3074" idx="3"/>
          </p:cNvCxnSpPr>
          <p:nvPr/>
        </p:nvCxnSpPr>
        <p:spPr bwMode="auto">
          <a:xfrm>
            <a:off x="1127760" y="1729307"/>
            <a:ext cx="6513224" cy="609600"/>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p:nvPr/>
        </p:nvCxnSpPr>
        <p:spPr bwMode="auto">
          <a:xfrm flipV="1">
            <a:off x="1046480" y="2468880"/>
            <a:ext cx="6716424" cy="418052"/>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Arrow Connector 31"/>
          <p:cNvCxnSpPr>
            <a:stCxn id="25" idx="3"/>
          </p:cNvCxnSpPr>
          <p:nvPr/>
        </p:nvCxnSpPr>
        <p:spPr bwMode="auto">
          <a:xfrm flipV="1">
            <a:off x="1186404" y="2643707"/>
            <a:ext cx="6759380" cy="1585752"/>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10915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70387-6402-5918-CF60-D6B0BFA7E9A7}"/>
              </a:ext>
            </a:extLst>
          </p:cNvPr>
          <p:cNvPicPr>
            <a:picLocks noChangeAspect="1"/>
          </p:cNvPicPr>
          <p:nvPr/>
        </p:nvPicPr>
        <p:blipFill rotWithShape="1">
          <a:blip r:embed="rId2"/>
          <a:srcRect t="15094"/>
          <a:stretch/>
        </p:blipFill>
        <p:spPr>
          <a:xfrm>
            <a:off x="20" y="10"/>
            <a:ext cx="9143980" cy="5143490"/>
          </a:xfrm>
          <a:prstGeom prst="rect">
            <a:avLst/>
          </a:prstGeom>
          <a:noFill/>
        </p:spPr>
      </p:pic>
    </p:spTree>
    <p:extLst>
      <p:ext uri="{BB962C8B-B14F-4D97-AF65-F5344CB8AC3E}">
        <p14:creationId xmlns:p14="http://schemas.microsoft.com/office/powerpoint/2010/main" val="2901149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4" y="148301"/>
            <a:ext cx="9144000" cy="685800"/>
          </a:xfrm>
        </p:spPr>
        <p:txBody>
          <a:bodyPr/>
          <a:lstStyle/>
          <a:p>
            <a:r>
              <a:rPr lang="en-US" dirty="0"/>
              <a:t>Scaling via many APs</a:t>
            </a:r>
          </a:p>
        </p:txBody>
      </p:sp>
      <p:pic>
        <p:nvPicPr>
          <p:cNvPr id="3074"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1" y="910000"/>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4" y="2169068"/>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 y="3410152"/>
            <a:ext cx="1158551" cy="1638614"/>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1"/>
          <p:cNvSpPr>
            <a:spLocks noGrp="1"/>
          </p:cNvSpPr>
          <p:nvPr>
            <p:ph idx="1"/>
          </p:nvPr>
        </p:nvSpPr>
        <p:spPr>
          <a:xfrm>
            <a:off x="1348423" y="1403057"/>
            <a:ext cx="8399462" cy="3170635"/>
          </a:xfrm>
        </p:spPr>
        <p:txBody>
          <a:bodyPr/>
          <a:lstStyle/>
          <a:p>
            <a:pPr marL="0" indent="0">
              <a:buNone/>
            </a:pPr>
            <a:r>
              <a:rPr lang="en-US" dirty="0"/>
              <a:t>Adding APs just helps scaling</a:t>
            </a:r>
          </a:p>
          <a:p>
            <a:pPr marL="0" indent="0">
              <a:buNone/>
            </a:pPr>
            <a:r>
              <a:rPr lang="en-US" dirty="0"/>
              <a:t>Allows submission near the user</a:t>
            </a:r>
          </a:p>
          <a:p>
            <a:pPr marL="0" indent="0">
              <a:buNone/>
            </a:pPr>
            <a:endParaRPr lang="en-US" dirty="0"/>
          </a:p>
          <a:p>
            <a:pPr marL="0" indent="0">
              <a:buNone/>
            </a:pPr>
            <a:r>
              <a:rPr lang="en-US" dirty="0"/>
              <a:t>“Submit locally, run globally”</a:t>
            </a:r>
          </a:p>
        </p:txBody>
      </p:sp>
    </p:spTree>
    <p:extLst>
      <p:ext uri="{BB962C8B-B14F-4D97-AF65-F5344CB8AC3E}">
        <p14:creationId xmlns:p14="http://schemas.microsoft.com/office/powerpoint/2010/main" val="1265134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F17EB2-0783-374C-3D31-EBEEF26019A9}"/>
              </a:ext>
            </a:extLst>
          </p:cNvPr>
          <p:cNvSpPr>
            <a:spLocks noGrp="1"/>
          </p:cNvSpPr>
          <p:nvPr>
            <p:ph idx="1"/>
          </p:nvPr>
        </p:nvSpPr>
        <p:spPr/>
        <p:txBody>
          <a:bodyPr/>
          <a:lstStyle/>
          <a:p>
            <a:r>
              <a:rPr lang="en-US" dirty="0"/>
              <a:t>Need 2</a:t>
            </a:r>
            <a:r>
              <a:rPr lang="en-US" baseline="30000" dirty="0"/>
              <a:t>nd</a:t>
            </a:r>
            <a:r>
              <a:rPr lang="en-US" dirty="0"/>
              <a:t> experimental lab</a:t>
            </a:r>
          </a:p>
          <a:p>
            <a:endParaRPr lang="en-US" dirty="0"/>
          </a:p>
          <a:p>
            <a:r>
              <a:rPr lang="en-US" dirty="0"/>
              <a:t>Maybe with different scale?</a:t>
            </a:r>
          </a:p>
        </p:txBody>
      </p:sp>
      <p:sp>
        <p:nvSpPr>
          <p:cNvPr id="3" name="Title 2">
            <a:extLst>
              <a:ext uri="{FF2B5EF4-FFF2-40B4-BE49-F238E27FC236}">
                <a16:creationId xmlns:a16="http://schemas.microsoft.com/office/drawing/2014/main" id="{8753C73E-BF85-9AE5-1628-ACF5FE3956E3}"/>
              </a:ext>
            </a:extLst>
          </p:cNvPr>
          <p:cNvSpPr>
            <a:spLocks noGrp="1"/>
          </p:cNvSpPr>
          <p:nvPr>
            <p:ph type="title"/>
          </p:nvPr>
        </p:nvSpPr>
        <p:spPr/>
        <p:txBody>
          <a:bodyPr/>
          <a:lstStyle/>
          <a:p>
            <a:r>
              <a:rPr lang="en-US" dirty="0"/>
              <a:t>How to test this theory?</a:t>
            </a:r>
          </a:p>
        </p:txBody>
      </p:sp>
    </p:spTree>
    <p:extLst>
      <p:ext uri="{BB962C8B-B14F-4D97-AF65-F5344CB8AC3E}">
        <p14:creationId xmlns:p14="http://schemas.microsoft.com/office/powerpoint/2010/main" val="4019364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3F18EF-6CF8-B8E6-0019-000EA05DA5CF}"/>
              </a:ext>
            </a:extLst>
          </p:cNvPr>
          <p:cNvPicPr>
            <a:picLocks noChangeAspect="1"/>
          </p:cNvPicPr>
          <p:nvPr/>
        </p:nvPicPr>
        <p:blipFill rotWithShape="1">
          <a:blip r:embed="rId2"/>
          <a:srcRect b="9639"/>
          <a:stretch/>
        </p:blipFill>
        <p:spPr>
          <a:xfrm>
            <a:off x="20" y="10"/>
            <a:ext cx="9143980" cy="5143490"/>
          </a:xfrm>
          <a:prstGeom prst="rect">
            <a:avLst/>
          </a:prstGeom>
          <a:noFill/>
        </p:spPr>
      </p:pic>
    </p:spTree>
    <p:extLst>
      <p:ext uri="{BB962C8B-B14F-4D97-AF65-F5344CB8AC3E}">
        <p14:creationId xmlns:p14="http://schemas.microsoft.com/office/powerpoint/2010/main" val="1249163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with medium confidence">
            <a:extLst>
              <a:ext uri="{FF2B5EF4-FFF2-40B4-BE49-F238E27FC236}">
                <a16:creationId xmlns:a16="http://schemas.microsoft.com/office/drawing/2014/main" id="{C796A92A-3EE7-07C8-38EE-1F713754EEF1}"/>
              </a:ext>
            </a:extLst>
          </p:cNvPr>
          <p:cNvPicPr>
            <a:picLocks noChangeAspect="1"/>
          </p:cNvPicPr>
          <p:nvPr/>
        </p:nvPicPr>
        <p:blipFill>
          <a:blip r:embed="rId2"/>
          <a:stretch>
            <a:fillRect/>
          </a:stretch>
        </p:blipFill>
        <p:spPr>
          <a:xfrm>
            <a:off x="1587460" y="0"/>
            <a:ext cx="5969080" cy="5143500"/>
          </a:xfrm>
          <a:prstGeom prst="rect">
            <a:avLst/>
          </a:prstGeom>
        </p:spPr>
      </p:pic>
    </p:spTree>
    <p:extLst>
      <p:ext uri="{BB962C8B-B14F-4D97-AF65-F5344CB8AC3E}">
        <p14:creationId xmlns:p14="http://schemas.microsoft.com/office/powerpoint/2010/main" val="3209465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hoto: Miron Livny in front of large computer">
            <a:extLst>
              <a:ext uri="{FF2B5EF4-FFF2-40B4-BE49-F238E27FC236}">
                <a16:creationId xmlns:a16="http://schemas.microsoft.com/office/drawing/2014/main" id="{1A80564A-5339-4079-8054-CD798CDF41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132"/>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with Corners Rounded 1">
            <a:extLst>
              <a:ext uri="{FF2B5EF4-FFF2-40B4-BE49-F238E27FC236}">
                <a16:creationId xmlns:a16="http://schemas.microsoft.com/office/drawing/2014/main" id="{664FDC50-BCE5-DCBB-EEC2-2C154C33CF68}"/>
              </a:ext>
            </a:extLst>
          </p:cNvPr>
          <p:cNvSpPr/>
          <p:nvPr/>
        </p:nvSpPr>
        <p:spPr bwMode="auto">
          <a:xfrm>
            <a:off x="5419289" y="127818"/>
            <a:ext cx="3724712" cy="4746185"/>
          </a:xfrm>
          <a:prstGeom prst="wedgeRoundRectCallout">
            <a:avLst>
              <a:gd name="adj1" fmla="val -81921"/>
              <a:gd name="adj2" fmla="val 25867"/>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a:t>
            </a:r>
            <a:r>
              <a:rPr kumimoji="0" lang="en-US" sz="3200" b="1" i="0" u="none" strike="noStrike" cap="none" normalizeH="0" baseline="0" dirty="0">
                <a:ln>
                  <a:noFill/>
                </a:ln>
                <a:solidFill>
                  <a:schemeClr val="tx1"/>
                </a:solidFill>
                <a:effectLst/>
                <a:latin typeface="Times New Roman" charset="0"/>
                <a:ea typeface="ＭＳ Ｐゴシック" charset="0"/>
              </a:rPr>
              <a:t>can</a:t>
            </a:r>
            <a:r>
              <a:rPr kumimoji="0" lang="en-US" sz="3200" b="0" i="0" u="none" strike="noStrike" cap="none" normalizeH="0" baseline="0" dirty="0">
                <a:ln>
                  <a:noFill/>
                </a:ln>
                <a:solidFill>
                  <a:schemeClr val="tx1"/>
                </a:solidFill>
                <a:effectLst/>
                <a:latin typeface="Times New Roman" charset="0"/>
                <a:ea typeface="ＭＳ Ｐゴシック" charset="0"/>
              </a:rPr>
              <a:t> get work done on a machine you never heard of." </a:t>
            </a:r>
            <a:r>
              <a:rPr kumimoji="0" lang="en-US" sz="3200" b="0" i="0" u="none" strike="noStrike" cap="none" normalizeH="0" baseline="0" dirty="0">
                <a:ln>
                  <a:noFill/>
                </a:ln>
                <a:solidFill>
                  <a:schemeClr val="accent1"/>
                </a:solidFill>
                <a:effectLst/>
                <a:latin typeface="Times New Roman" charset="0"/>
                <a:ea typeface="ＭＳ Ｐゴシック"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accent1"/>
              </a:solidFill>
              <a:effectLst/>
              <a:latin typeface="Times New Roman" charset="0"/>
              <a:ea typeface="ＭＳ Ｐゴシック" charset="0"/>
            </a:endParaRPr>
          </a:p>
        </p:txBody>
      </p:sp>
    </p:spTree>
    <p:extLst>
      <p:ext uri="{BB962C8B-B14F-4D97-AF65-F5344CB8AC3E}">
        <p14:creationId xmlns:p14="http://schemas.microsoft.com/office/powerpoint/2010/main" val="1823444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hoto: Miron Livny in front of large computer">
            <a:extLst>
              <a:ext uri="{FF2B5EF4-FFF2-40B4-BE49-F238E27FC236}">
                <a16:creationId xmlns:a16="http://schemas.microsoft.com/office/drawing/2014/main" id="{1A80564A-5339-4079-8054-CD798CDF41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132"/>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E49DAD14-3331-431E-80E5-6D80042DBA7A}"/>
              </a:ext>
            </a:extLst>
          </p:cNvPr>
          <p:cNvSpPr/>
          <p:nvPr/>
        </p:nvSpPr>
        <p:spPr bwMode="auto">
          <a:xfrm>
            <a:off x="5419289" y="127818"/>
            <a:ext cx="3724712" cy="4746185"/>
          </a:xfrm>
          <a:prstGeom prst="wedgeRoundRectCallout">
            <a:avLst>
              <a:gd name="adj1" fmla="val -81921"/>
              <a:gd name="adj2" fmla="val 25867"/>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a:t>
            </a:r>
            <a:r>
              <a:rPr kumimoji="0" lang="en-US" sz="3200" b="1" i="0" u="none" strike="noStrike" cap="none" normalizeH="0" baseline="0" dirty="0">
                <a:ln>
                  <a:noFill/>
                </a:ln>
                <a:solidFill>
                  <a:schemeClr val="tx1"/>
                </a:solidFill>
                <a:effectLst/>
                <a:latin typeface="Times New Roman" charset="0"/>
                <a:ea typeface="ＭＳ Ｐゴシック" charset="0"/>
              </a:rPr>
              <a:t>can</a:t>
            </a:r>
            <a:r>
              <a:rPr kumimoji="0" lang="en-US" sz="3200" b="0" i="0" u="none" strike="noStrike" cap="none" normalizeH="0" baseline="0" dirty="0">
                <a:ln>
                  <a:noFill/>
                </a:ln>
                <a:solidFill>
                  <a:schemeClr val="tx1"/>
                </a:solidFill>
                <a:effectLst/>
                <a:latin typeface="Times New Roman" charset="0"/>
                <a:ea typeface="ＭＳ Ｐゴシック" charset="0"/>
              </a:rPr>
              <a:t> get work done on a machine you never heard of." </a:t>
            </a:r>
            <a:r>
              <a:rPr kumimoji="0" lang="en-US" sz="3200" b="0" i="0" u="none" strike="noStrike" cap="none" normalizeH="0" baseline="0" dirty="0">
                <a:ln>
                  <a:noFill/>
                </a:ln>
                <a:solidFill>
                  <a:schemeClr val="accent1"/>
                </a:solidFill>
                <a:effectLst/>
                <a:latin typeface="Times New Roman" charset="0"/>
                <a:ea typeface="ＭＳ Ｐゴシック"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accent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3200" dirty="0">
                <a:solidFill>
                  <a:schemeClr val="accent1"/>
                </a:solidFill>
                <a:latin typeface="Times New Roman" charset="0"/>
                <a:ea typeface="ＭＳ Ｐゴシック" charset="0"/>
              </a:rPr>
              <a:t>(</a:t>
            </a:r>
            <a:r>
              <a:rPr kumimoji="0" lang="en-US" sz="3200" b="0" i="0" u="none" strike="noStrike" cap="none" normalizeH="0" baseline="0" dirty="0">
                <a:ln>
                  <a:noFill/>
                </a:ln>
                <a:solidFill>
                  <a:schemeClr val="accent1"/>
                </a:solidFill>
                <a:effectLst/>
                <a:latin typeface="Times New Roman" charset="0"/>
                <a:ea typeface="ＭＳ Ｐゴシック" charset="0"/>
              </a:rPr>
              <a:t>even when it crashes)</a:t>
            </a:r>
          </a:p>
        </p:txBody>
      </p:sp>
    </p:spTree>
    <p:extLst>
      <p:ext uri="{BB962C8B-B14F-4D97-AF65-F5344CB8AC3E}">
        <p14:creationId xmlns:p14="http://schemas.microsoft.com/office/powerpoint/2010/main" val="426349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471618-AD7A-5297-9B54-86164005EF2E}"/>
              </a:ext>
            </a:extLst>
          </p:cNvPr>
          <p:cNvSpPr>
            <a:spLocks noGrp="1"/>
          </p:cNvSpPr>
          <p:nvPr>
            <p:ph idx="1"/>
          </p:nvPr>
        </p:nvSpPr>
        <p:spPr/>
        <p:txBody>
          <a:bodyPr/>
          <a:lstStyle/>
          <a:p>
            <a:r>
              <a:rPr lang="en-US" dirty="0"/>
              <a:t>Are there CHTC/OSG users?</a:t>
            </a:r>
            <a:br>
              <a:rPr lang="en-US" dirty="0"/>
            </a:br>
            <a:endParaRPr lang="en-US" dirty="0"/>
          </a:p>
          <a:p>
            <a:r>
              <a:rPr lang="en-US" dirty="0"/>
              <a:t>Batch computing small part of RC puzzle.</a:t>
            </a:r>
          </a:p>
          <a:p>
            <a:r>
              <a:rPr lang="en-US" dirty="0"/>
              <a:t>Is such a philosophy useful / generative?</a:t>
            </a:r>
          </a:p>
          <a:p>
            <a:r>
              <a:rPr lang="en-US" dirty="0"/>
              <a:t>Is there a similar theory of Campus RC?</a:t>
            </a:r>
          </a:p>
          <a:p>
            <a:r>
              <a:rPr lang="en-US" dirty="0"/>
              <a:t>If not, what would one look like?</a:t>
            </a:r>
          </a:p>
          <a:p>
            <a:pPr lvl="1"/>
            <a:r>
              <a:rPr lang="en-US" dirty="0"/>
              <a:t>What would be benefits be?</a:t>
            </a:r>
          </a:p>
        </p:txBody>
      </p:sp>
      <p:sp>
        <p:nvSpPr>
          <p:cNvPr id="3" name="Title 2">
            <a:extLst>
              <a:ext uri="{FF2B5EF4-FFF2-40B4-BE49-F238E27FC236}">
                <a16:creationId xmlns:a16="http://schemas.microsoft.com/office/drawing/2014/main" id="{469E5848-7843-D6A1-8026-0DE5DDBD2B7A}"/>
              </a:ext>
            </a:extLst>
          </p:cNvPr>
          <p:cNvSpPr>
            <a:spLocks noGrp="1"/>
          </p:cNvSpPr>
          <p:nvPr>
            <p:ph type="title"/>
          </p:nvPr>
        </p:nvSpPr>
        <p:spPr/>
        <p:txBody>
          <a:bodyPr/>
          <a:lstStyle/>
          <a:p>
            <a:r>
              <a:rPr lang="en-US" dirty="0"/>
              <a:t>Questions for Campus RC?</a:t>
            </a:r>
          </a:p>
        </p:txBody>
      </p:sp>
    </p:spTree>
    <p:extLst>
      <p:ext uri="{BB962C8B-B14F-4D97-AF65-F5344CB8AC3E}">
        <p14:creationId xmlns:p14="http://schemas.microsoft.com/office/powerpoint/2010/main" val="2306696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0"/>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a:spLocks noGrp="1"/>
          </p:cNvSpPr>
          <p:nvPr>
            <p:ph type="title"/>
          </p:nvPr>
        </p:nvSpPr>
        <p:spPr>
          <a:xfrm>
            <a:off x="1143000" y="1399683"/>
            <a:ext cx="6858000" cy="514350"/>
          </a:xfrm>
        </p:spPr>
        <p:txBody>
          <a:bodyPr/>
          <a:lstStyle/>
          <a:p>
            <a:r>
              <a:rPr lang="en-US" sz="5400" dirty="0">
                <a:solidFill>
                  <a:schemeClr val="bg1"/>
                </a:solidFill>
              </a:rPr>
              <a:t>Start with People</a:t>
            </a:r>
          </a:p>
        </p:txBody>
      </p:sp>
    </p:spTree>
    <p:extLst>
      <p:ext uri="{BB962C8B-B14F-4D97-AF65-F5344CB8AC3E}">
        <p14:creationId xmlns:p14="http://schemas.microsoft.com/office/powerpoint/2010/main" val="2010711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1"/>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2">
            <a:extLst>
              <a:ext uri="{FF2B5EF4-FFF2-40B4-BE49-F238E27FC236}">
                <a16:creationId xmlns:a16="http://schemas.microsoft.com/office/drawing/2014/main" id="{78C3A1A0-7755-B38E-72F9-AB0708F77C7C}"/>
              </a:ext>
            </a:extLst>
          </p:cNvPr>
          <p:cNvSpPr txBox="1">
            <a:spLocks/>
          </p:cNvSpPr>
          <p:nvPr/>
        </p:nvSpPr>
        <p:spPr bwMode="auto">
          <a:xfrm>
            <a:off x="957013" y="3122536"/>
            <a:ext cx="7960956"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a:lstStyle>
          <a:p>
            <a:r>
              <a:rPr lang="en-US" sz="4950" kern="0" dirty="0">
                <a:solidFill>
                  <a:schemeClr val="bg1"/>
                </a:solidFill>
              </a:rPr>
              <a:t>People solve Problems</a:t>
            </a:r>
          </a:p>
        </p:txBody>
      </p:sp>
    </p:spTree>
    <p:extLst>
      <p:ext uri="{BB962C8B-B14F-4D97-AF65-F5344CB8AC3E}">
        <p14:creationId xmlns:p14="http://schemas.microsoft.com/office/powerpoint/2010/main" val="1257942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62271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D7B38-493B-46CA-A71E-811442D2293C}"/>
              </a:ext>
            </a:extLst>
          </p:cNvPr>
          <p:cNvPicPr>
            <a:picLocks noChangeAspect="1"/>
          </p:cNvPicPr>
          <p:nvPr/>
        </p:nvPicPr>
        <p:blipFill rotWithShape="1">
          <a:blip r:embed="rId2"/>
          <a:srcRect l="15471" t="18316" r="14087" b="24173"/>
          <a:stretch/>
        </p:blipFill>
        <p:spPr>
          <a:xfrm>
            <a:off x="0" y="0"/>
            <a:ext cx="9144000" cy="5143500"/>
          </a:xfrm>
          <a:prstGeom prst="rect">
            <a:avLst/>
          </a:prstGeom>
        </p:spPr>
      </p:pic>
      <p:sp>
        <p:nvSpPr>
          <p:cNvPr id="4" name="Title 3">
            <a:extLst>
              <a:ext uri="{FF2B5EF4-FFF2-40B4-BE49-F238E27FC236}">
                <a16:creationId xmlns:a16="http://schemas.microsoft.com/office/drawing/2014/main" id="{756EDB1E-BBF3-DA1B-47D9-2C75A138FEB5}"/>
              </a:ext>
            </a:extLst>
          </p:cNvPr>
          <p:cNvSpPr>
            <a:spLocks noGrp="1"/>
          </p:cNvSpPr>
          <p:nvPr>
            <p:ph type="title"/>
          </p:nvPr>
        </p:nvSpPr>
        <p:spPr>
          <a:xfrm>
            <a:off x="0" y="335560"/>
            <a:ext cx="9144000" cy="685800"/>
          </a:xfrm>
        </p:spPr>
        <p:txBody>
          <a:bodyPr/>
          <a:lstStyle/>
          <a:p>
            <a:r>
              <a:rPr lang="en-US" dirty="0">
                <a:solidFill>
                  <a:schemeClr val="tx1"/>
                </a:solidFill>
              </a:rPr>
              <a:t>Our Research Laboratory</a:t>
            </a:r>
          </a:p>
        </p:txBody>
      </p:sp>
    </p:spTree>
    <p:extLst>
      <p:ext uri="{BB962C8B-B14F-4D97-AF65-F5344CB8AC3E}">
        <p14:creationId xmlns:p14="http://schemas.microsoft.com/office/powerpoint/2010/main" val="961130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787CB-E4D6-01B0-D79F-227FABD8BA28}"/>
              </a:ext>
            </a:extLst>
          </p:cNvPr>
          <p:cNvSpPr>
            <a:spLocks noGrp="1"/>
          </p:cNvSpPr>
          <p:nvPr>
            <p:ph type="title"/>
          </p:nvPr>
        </p:nvSpPr>
        <p:spPr>
          <a:xfrm>
            <a:off x="-67112" y="1803633"/>
            <a:ext cx="9144000" cy="685800"/>
          </a:xfrm>
        </p:spPr>
        <p:txBody>
          <a:bodyPr/>
          <a:lstStyle/>
          <a:p>
            <a:r>
              <a:rPr lang="en-US" dirty="0"/>
              <a:t>Research Computing ?</a:t>
            </a:r>
          </a:p>
        </p:txBody>
      </p:sp>
    </p:spTree>
    <p:extLst>
      <p:ext uri="{BB962C8B-B14F-4D97-AF65-F5344CB8AC3E}">
        <p14:creationId xmlns:p14="http://schemas.microsoft.com/office/powerpoint/2010/main" val="2952155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787CB-E4D6-01B0-D79F-227FABD8BA28}"/>
              </a:ext>
            </a:extLst>
          </p:cNvPr>
          <p:cNvSpPr>
            <a:spLocks noGrp="1"/>
          </p:cNvSpPr>
          <p:nvPr>
            <p:ph type="title"/>
          </p:nvPr>
        </p:nvSpPr>
        <p:spPr>
          <a:xfrm>
            <a:off x="-67112" y="1803633"/>
            <a:ext cx="9144000" cy="685800"/>
          </a:xfrm>
        </p:spPr>
        <p:txBody>
          <a:bodyPr/>
          <a:lstStyle/>
          <a:p>
            <a:r>
              <a:rPr lang="en-US" dirty="0"/>
              <a:t>( Research ) Computing ?</a:t>
            </a:r>
          </a:p>
        </p:txBody>
      </p:sp>
    </p:spTree>
    <p:extLst>
      <p:ext uri="{BB962C8B-B14F-4D97-AF65-F5344CB8AC3E}">
        <p14:creationId xmlns:p14="http://schemas.microsoft.com/office/powerpoint/2010/main" val="2360726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787CB-E4D6-01B0-D79F-227FABD8BA28}"/>
              </a:ext>
            </a:extLst>
          </p:cNvPr>
          <p:cNvSpPr>
            <a:spLocks noGrp="1"/>
          </p:cNvSpPr>
          <p:nvPr>
            <p:ph type="title"/>
          </p:nvPr>
        </p:nvSpPr>
        <p:spPr>
          <a:xfrm>
            <a:off x="-67112" y="1803633"/>
            <a:ext cx="9144000" cy="685800"/>
          </a:xfrm>
        </p:spPr>
        <p:txBody>
          <a:bodyPr/>
          <a:lstStyle/>
          <a:p>
            <a:r>
              <a:rPr lang="en-US" dirty="0"/>
              <a:t>( Research Computing ) ?</a:t>
            </a:r>
          </a:p>
        </p:txBody>
      </p:sp>
    </p:spTree>
    <p:extLst>
      <p:ext uri="{BB962C8B-B14F-4D97-AF65-F5344CB8AC3E}">
        <p14:creationId xmlns:p14="http://schemas.microsoft.com/office/powerpoint/2010/main" val="3776269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787CB-E4D6-01B0-D79F-227FABD8BA28}"/>
              </a:ext>
            </a:extLst>
          </p:cNvPr>
          <p:cNvSpPr>
            <a:spLocks noGrp="1"/>
          </p:cNvSpPr>
          <p:nvPr>
            <p:ph type="title"/>
          </p:nvPr>
        </p:nvSpPr>
        <p:spPr>
          <a:xfrm>
            <a:off x="-67112" y="1803633"/>
            <a:ext cx="9144000" cy="685800"/>
          </a:xfrm>
        </p:spPr>
        <p:txBody>
          <a:bodyPr/>
          <a:lstStyle/>
          <a:p>
            <a:r>
              <a:rPr lang="en-US" dirty="0"/>
              <a:t>( (Research) Computing ) !</a:t>
            </a:r>
          </a:p>
        </p:txBody>
      </p:sp>
    </p:spTree>
    <p:extLst>
      <p:ext uri="{BB962C8B-B14F-4D97-AF65-F5344CB8AC3E}">
        <p14:creationId xmlns:p14="http://schemas.microsoft.com/office/powerpoint/2010/main" val="1667389905"/>
      </p:ext>
    </p:extLst>
  </p:cSld>
  <p:clrMapOvr>
    <a:masterClrMapping/>
  </p:clrMapOvr>
</p:sld>
</file>

<file path=ppt/theme/theme1.xml><?xml version="1.0" encoding="utf-8"?>
<a:theme xmlns:a="http://schemas.openxmlformats.org/drawingml/2006/main" name="HTCondor-Presentation-Template">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ndorNe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ndorNe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ndorNe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ndorN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ndorN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ndorN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HTCondor-Presentation-Template</Template>
  <TotalTime>65829</TotalTime>
  <Words>1186</Words>
  <Application>Microsoft Office PowerPoint</Application>
  <PresentationFormat>On-screen Show (16:9)</PresentationFormat>
  <Paragraphs>174</Paragraphs>
  <Slides>49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Arial Black</vt:lpstr>
      <vt:lpstr>Comic Sans MS</vt:lpstr>
      <vt:lpstr>Marlett</vt:lpstr>
      <vt:lpstr>Times New Roman</vt:lpstr>
      <vt:lpstr>HTCondor-Presentation-Template</vt:lpstr>
      <vt:lpstr>CHTC Philosophy of High Throughput Computing</vt:lpstr>
      <vt:lpstr>CHTC?</vt:lpstr>
      <vt:lpstr>PowerPoint Presentation</vt:lpstr>
      <vt:lpstr>PowerPoint Presentation</vt:lpstr>
      <vt:lpstr>Our Research Laboratory</vt:lpstr>
      <vt:lpstr>Research Computing ?</vt:lpstr>
      <vt:lpstr>( Research ) Computing ?</vt:lpstr>
      <vt:lpstr>( Research Computing ) ?</vt:lpstr>
      <vt:lpstr>( (Research) Computing ) !</vt:lpstr>
      <vt:lpstr>Start with People</vt:lpstr>
      <vt:lpstr>PowerPoint Presentation</vt:lpstr>
      <vt:lpstr>PowerPoint Presentation</vt:lpstr>
      <vt:lpstr>PowerPoint Presentation</vt:lpstr>
      <vt:lpstr>PowerPoint Presentation</vt:lpstr>
      <vt:lpstr>XKCD ?</vt:lpstr>
      <vt:lpstr>XKCD 1205</vt:lpstr>
      <vt:lpstr>PowerPoint Presentation</vt:lpstr>
      <vt:lpstr>The HTCondor Access Point(AP)</vt:lpstr>
      <vt:lpstr>The HTCondor Access Point(AP)</vt:lpstr>
      <vt:lpstr>PowerPoint Presentation</vt:lpstr>
      <vt:lpstr>The HTCondor Execution Point</vt:lpstr>
      <vt:lpstr>on many machines</vt:lpstr>
      <vt:lpstr>PowerPoint Presentation</vt:lpstr>
      <vt:lpstr>PowerPoint Presentation</vt:lpstr>
      <vt:lpstr>This is a distributed problem.</vt:lpstr>
      <vt:lpstr>PowerPoint Presentation</vt:lpstr>
      <vt:lpstr>What we mean by "Distributed"</vt:lpstr>
      <vt:lpstr>The Unstated Assumption</vt:lpstr>
      <vt:lpstr>With the implication…</vt:lpstr>
      <vt:lpstr>PowerPoint Presentation</vt:lpstr>
      <vt:lpstr>The Job Nature</vt:lpstr>
      <vt:lpstr>Things with The Job Nature?</vt:lpstr>
      <vt:lpstr>What does not have The Job Nature?</vt:lpstr>
      <vt:lpstr>Two-faced nature of HTCondor</vt:lpstr>
      <vt:lpstr>All while being reliable…</vt:lpstr>
      <vt:lpstr>Scalability:  The Dream</vt:lpstr>
      <vt:lpstr>Scalability:  Reality</vt:lpstr>
      <vt:lpstr>Scalability:  Managed</vt:lpstr>
      <vt:lpstr>Scaling via many APs</vt:lpstr>
      <vt:lpstr>Scaling via many APs</vt:lpstr>
      <vt:lpstr>How to test this theory?</vt:lpstr>
      <vt:lpstr>PowerPoint Presentation</vt:lpstr>
      <vt:lpstr>PowerPoint Presentation</vt:lpstr>
      <vt:lpstr>PowerPoint Presentation</vt:lpstr>
      <vt:lpstr>PowerPoint Presentation</vt:lpstr>
      <vt:lpstr>Questions for Campus RC?</vt:lpstr>
      <vt:lpstr>Start with People</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High Throughput was my cluster?  Greg Thain  Center for High Throughput Computing</dc:title>
  <dc:creator>gthain</dc:creator>
  <cp:lastModifiedBy>Gregory Thain</cp:lastModifiedBy>
  <cp:revision>436</cp:revision>
  <dcterms:created xsi:type="dcterms:W3CDTF">2014-04-23T21:43:38Z</dcterms:created>
  <dcterms:modified xsi:type="dcterms:W3CDTF">2023-03-17T15:15:04Z</dcterms:modified>
</cp:coreProperties>
</file>